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59" r:id="rId2"/>
    <p:sldId id="382" r:id="rId3"/>
    <p:sldId id="371" r:id="rId4"/>
    <p:sldId id="374" r:id="rId5"/>
    <p:sldId id="421" r:id="rId6"/>
    <p:sldId id="373" r:id="rId7"/>
    <p:sldId id="419" r:id="rId8"/>
    <p:sldId id="375" r:id="rId9"/>
    <p:sldId id="386" r:id="rId10"/>
    <p:sldId id="384" r:id="rId11"/>
    <p:sldId id="400" r:id="rId12"/>
    <p:sldId id="385" r:id="rId13"/>
    <p:sldId id="401" r:id="rId14"/>
    <p:sldId id="402" r:id="rId15"/>
    <p:sldId id="404" r:id="rId16"/>
    <p:sldId id="399" r:id="rId17"/>
    <p:sldId id="407" r:id="rId18"/>
    <p:sldId id="418" r:id="rId19"/>
    <p:sldId id="406" r:id="rId20"/>
    <p:sldId id="403" r:id="rId21"/>
    <p:sldId id="387" r:id="rId22"/>
    <p:sldId id="388" r:id="rId23"/>
    <p:sldId id="389" r:id="rId24"/>
    <p:sldId id="390" r:id="rId25"/>
    <p:sldId id="409" r:id="rId26"/>
    <p:sldId id="411" r:id="rId27"/>
    <p:sldId id="410" r:id="rId28"/>
    <p:sldId id="393" r:id="rId29"/>
    <p:sldId id="394" r:id="rId30"/>
    <p:sldId id="395" r:id="rId31"/>
    <p:sldId id="396" r:id="rId32"/>
    <p:sldId id="397" r:id="rId33"/>
    <p:sldId id="416" r:id="rId34"/>
    <p:sldId id="412" r:id="rId35"/>
    <p:sldId id="413" r:id="rId36"/>
    <p:sldId id="414" r:id="rId37"/>
    <p:sldId id="420" r:id="rId38"/>
    <p:sldId id="417" r:id="rId39"/>
    <p:sldId id="398" r:id="rId40"/>
    <p:sldId id="376" r:id="rId41"/>
    <p:sldId id="377" r:id="rId42"/>
    <p:sldId id="379" r:id="rId43"/>
    <p:sldId id="380" r:id="rId44"/>
    <p:sldId id="422" r:id="rId45"/>
    <p:sldId id="381" r:id="rId46"/>
    <p:sldId id="372" r:id="rId47"/>
    <p:sldId id="405" r:id="rId48"/>
    <p:sldId id="366" r:id="rId49"/>
  </p:sldIdLst>
  <p:sldSz cx="9144000" cy="5143500" type="screen16x9"/>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 Bhuvana (Dr)" initials="RB(" lastIdx="5" clrIdx="0">
    <p:extLst>
      <p:ext uri="{19B8F6BF-5375-455C-9EA6-DF929625EA0E}">
        <p15:presenceInfo xmlns:p15="http://schemas.microsoft.com/office/powerpoint/2012/main" userId="S-1-5-21-32718380-923350327-2003004241-121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D0D8E8"/>
    <a:srgbClr val="77933C"/>
    <a:srgbClr val="E46C0A"/>
    <a:srgbClr val="003399"/>
    <a:srgbClr val="CCFFFF"/>
    <a:srgbClr val="C0504D"/>
    <a:srgbClr val="008A3E"/>
    <a:srgbClr val="FF6600"/>
    <a:srgbClr val="4DC8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6" autoAdjust="0"/>
    <p:restoredTop sz="86496" autoAdjust="0"/>
  </p:normalViewPr>
  <p:slideViewPr>
    <p:cSldViewPr snapToGrid="0" snapToObjects="1">
      <p:cViewPr varScale="1">
        <p:scale>
          <a:sx n="128" d="100"/>
          <a:sy n="128" d="100"/>
        </p:scale>
        <p:origin x="726" y="13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1" cy="501015"/>
          </a:xfrm>
          <a:prstGeom prst="rect">
            <a:avLst/>
          </a:prstGeom>
        </p:spPr>
        <p:txBody>
          <a:bodyPr vert="horz" lIns="96606" tIns="48303" rIns="96606" bIns="48303" rtlCol="0"/>
          <a:lstStyle>
            <a:lvl1pPr algn="l">
              <a:defRPr sz="1300"/>
            </a:lvl1pPr>
          </a:lstStyle>
          <a:p>
            <a:endParaRPr lang="en-US" dirty="0">
              <a:latin typeface="Arial"/>
            </a:endParaRPr>
          </a:p>
        </p:txBody>
      </p:sp>
      <p:sp>
        <p:nvSpPr>
          <p:cNvPr id="3" name="Date Placeholder 2"/>
          <p:cNvSpPr>
            <a:spLocks noGrp="1"/>
          </p:cNvSpPr>
          <p:nvPr>
            <p:ph type="dt" sz="quarter" idx="1"/>
          </p:nvPr>
        </p:nvSpPr>
        <p:spPr>
          <a:xfrm>
            <a:off x="3901699" y="0"/>
            <a:ext cx="2984871" cy="501015"/>
          </a:xfrm>
          <a:prstGeom prst="rect">
            <a:avLst/>
          </a:prstGeom>
        </p:spPr>
        <p:txBody>
          <a:bodyPr vert="horz" lIns="96606" tIns="48303" rIns="96606" bIns="48303" rtlCol="0"/>
          <a:lstStyle>
            <a:lvl1pPr algn="r">
              <a:defRPr sz="1300"/>
            </a:lvl1pPr>
          </a:lstStyle>
          <a:p>
            <a:fld id="{B1EFC5B3-379E-EF40-A0D2-38E640436CC2}" type="datetimeFigureOut">
              <a:rPr lang="en-US" smtClean="0">
                <a:latin typeface="Arial"/>
              </a:rPr>
              <a:t>12/3/2018</a:t>
            </a:fld>
            <a:endParaRPr lang="en-US" dirty="0">
              <a:latin typeface="Arial"/>
            </a:endParaRPr>
          </a:p>
        </p:txBody>
      </p:sp>
      <p:sp>
        <p:nvSpPr>
          <p:cNvPr id="4" name="Footer Placeholder 3"/>
          <p:cNvSpPr>
            <a:spLocks noGrp="1"/>
          </p:cNvSpPr>
          <p:nvPr>
            <p:ph type="ftr" sz="quarter" idx="2"/>
          </p:nvPr>
        </p:nvSpPr>
        <p:spPr>
          <a:xfrm>
            <a:off x="1" y="9517546"/>
            <a:ext cx="2984871" cy="501015"/>
          </a:xfrm>
          <a:prstGeom prst="rect">
            <a:avLst/>
          </a:prstGeom>
        </p:spPr>
        <p:txBody>
          <a:bodyPr vert="horz" lIns="96606" tIns="48303" rIns="96606" bIns="48303" rtlCol="0" anchor="b"/>
          <a:lstStyle>
            <a:lvl1pPr algn="l">
              <a:defRPr sz="1300"/>
            </a:lvl1pPr>
          </a:lstStyle>
          <a:p>
            <a:endParaRPr lang="en-US" dirty="0">
              <a:latin typeface="Arial"/>
            </a:endParaRPr>
          </a:p>
        </p:txBody>
      </p:sp>
      <p:sp>
        <p:nvSpPr>
          <p:cNvPr id="5" name="Slide Number Placeholder 4"/>
          <p:cNvSpPr>
            <a:spLocks noGrp="1"/>
          </p:cNvSpPr>
          <p:nvPr>
            <p:ph type="sldNum" sz="quarter" idx="3"/>
          </p:nvPr>
        </p:nvSpPr>
        <p:spPr>
          <a:xfrm>
            <a:off x="3901699" y="9517546"/>
            <a:ext cx="2984871" cy="501015"/>
          </a:xfrm>
          <a:prstGeom prst="rect">
            <a:avLst/>
          </a:prstGeom>
        </p:spPr>
        <p:txBody>
          <a:bodyPr vert="horz" lIns="96606" tIns="48303" rIns="96606" bIns="48303" rtlCol="0" anchor="b"/>
          <a:lstStyle>
            <a:lvl1pPr algn="r">
              <a:defRPr sz="1300"/>
            </a:lvl1pPr>
          </a:lstStyle>
          <a:p>
            <a:fld id="{5A029101-7F9C-2D47-B95D-7561785BF174}"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96117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1" cy="50275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1699" y="0"/>
            <a:ext cx="2984871" cy="502756"/>
          </a:xfrm>
          <a:prstGeom prst="rect">
            <a:avLst/>
          </a:prstGeom>
        </p:spPr>
        <p:txBody>
          <a:bodyPr vert="horz" lIns="96606" tIns="48303" rIns="96606" bIns="48303" rtlCol="0"/>
          <a:lstStyle>
            <a:lvl1pPr algn="r">
              <a:defRPr sz="1300"/>
            </a:lvl1pPr>
          </a:lstStyle>
          <a:p>
            <a:fld id="{0307E9ED-A760-4679-8062-1F7D38BDB734}" type="datetimeFigureOut">
              <a:rPr lang="en-US" smtClean="0"/>
              <a:t>12/3/2018</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817" y="4822270"/>
            <a:ext cx="5510530" cy="3945493"/>
          </a:xfrm>
          <a:prstGeom prst="rect">
            <a:avLst/>
          </a:prstGeom>
        </p:spPr>
        <p:txBody>
          <a:bodyPr vert="horz" lIns="96606" tIns="48303" rIns="96606" bIns="483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7546"/>
            <a:ext cx="2984871" cy="502754"/>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1699" y="9517546"/>
            <a:ext cx="2984871" cy="502754"/>
          </a:xfrm>
          <a:prstGeom prst="rect">
            <a:avLst/>
          </a:prstGeom>
        </p:spPr>
        <p:txBody>
          <a:bodyPr vert="horz" lIns="96606" tIns="48303" rIns="96606" bIns="48303" rtlCol="0" anchor="b"/>
          <a:lstStyle>
            <a:lvl1pPr algn="r">
              <a:defRPr sz="1300"/>
            </a:lvl1pPr>
          </a:lstStyle>
          <a:p>
            <a:fld id="{C3AF57BE-8587-462C-8C2D-659B6695369F}" type="slidenum">
              <a:rPr lang="en-US" smtClean="0"/>
              <a:t>‹#›</a:t>
            </a:fld>
            <a:endParaRPr lang="en-US"/>
          </a:p>
        </p:txBody>
      </p:sp>
    </p:spTree>
    <p:extLst>
      <p:ext uri="{BB962C8B-B14F-4D97-AF65-F5344CB8AC3E}">
        <p14:creationId xmlns:p14="http://schemas.microsoft.com/office/powerpoint/2010/main" val="121960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61925" y="1479550"/>
            <a:ext cx="7105650" cy="3997325"/>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1572" indent="-300218">
              <a:spcBef>
                <a:spcPct val="30000"/>
              </a:spcBef>
              <a:defRPr sz="1300">
                <a:solidFill>
                  <a:schemeClr val="tx1"/>
                </a:solidFill>
                <a:latin typeface="Arial" panose="020B0604020202020204" pitchFamily="34" charset="0"/>
                <a:cs typeface="Arial" panose="020B0604020202020204" pitchFamily="34" charset="0"/>
              </a:defRPr>
            </a:lvl2pPr>
            <a:lvl3pPr marL="1204225" indent="-238162">
              <a:spcBef>
                <a:spcPct val="30000"/>
              </a:spcBef>
              <a:defRPr sz="1300">
                <a:solidFill>
                  <a:schemeClr val="tx1"/>
                </a:solidFill>
                <a:latin typeface="Arial" panose="020B0604020202020204" pitchFamily="34" charset="0"/>
                <a:cs typeface="Arial" panose="020B0604020202020204" pitchFamily="34" charset="0"/>
              </a:defRPr>
            </a:lvl3pPr>
            <a:lvl4pPr marL="1687257" indent="-238162">
              <a:spcBef>
                <a:spcPct val="30000"/>
              </a:spcBef>
              <a:defRPr sz="1300">
                <a:solidFill>
                  <a:schemeClr val="tx1"/>
                </a:solidFill>
                <a:latin typeface="Arial" panose="020B0604020202020204" pitchFamily="34" charset="0"/>
                <a:cs typeface="Arial" panose="020B0604020202020204" pitchFamily="34" charset="0"/>
              </a:defRPr>
            </a:lvl4pPr>
            <a:lvl5pPr marL="2171966" indent="-238162">
              <a:spcBef>
                <a:spcPct val="30000"/>
              </a:spcBef>
              <a:defRPr sz="1300">
                <a:solidFill>
                  <a:schemeClr val="tx1"/>
                </a:solidFill>
                <a:latin typeface="Arial" panose="020B0604020202020204" pitchFamily="34" charset="0"/>
                <a:cs typeface="Arial" panose="020B0604020202020204" pitchFamily="34" charset="0"/>
              </a:defRPr>
            </a:lvl5pPr>
            <a:lvl6pPr marL="2654998" indent="-238162"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38030" indent="-238162"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1062" indent="-238162"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4094" indent="-238162"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610D1BEA-2D35-4BC1-AFFB-08DDF364A517}" type="slidenum">
              <a:rPr lang="en-US" altLang="en-US" smtClean="0">
                <a:solidFill>
                  <a:srgbClr val="000000"/>
                </a:solidFill>
              </a:rPr>
              <a:pPr>
                <a:spcBef>
                  <a:spcPct val="0"/>
                </a:spcBef>
              </a:pPr>
              <a:t>11</a:t>
            </a:fld>
            <a:endParaRPr lang="en-US" altLang="en-US">
              <a:solidFill>
                <a:srgbClr val="000000"/>
              </a:solidFill>
            </a:endParaRPr>
          </a:p>
        </p:txBody>
      </p:sp>
    </p:spTree>
    <p:extLst>
      <p:ext uri="{BB962C8B-B14F-4D97-AF65-F5344CB8AC3E}">
        <p14:creationId xmlns:p14="http://schemas.microsoft.com/office/powerpoint/2010/main" val="111642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1CC899-6CEC-9548-B06D-7E1EB6F78CA3}"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792405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sp>
        <p:nvSpPr>
          <p:cNvPr id="61" name="Shape 61"/>
          <p:cNvSpPr/>
          <p:nvPr/>
        </p:nvSpPr>
        <p:spPr>
          <a:xfrm>
            <a:off x="0" y="0"/>
            <a:ext cx="9144000" cy="2593499"/>
          </a:xfrm>
          <a:prstGeom prst="rect">
            <a:avLst/>
          </a:prstGeom>
          <a:solidFill>
            <a:srgbClr val="181C62"/>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22646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1CC899-6CEC-9548-B06D-7E1EB6F78CA3}"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49294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305176"/>
            <a:ext cx="8229600"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457200" y="2180035"/>
            <a:ext cx="8229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F1CC899-6CEC-9548-B06D-7E1EB6F78CA3}"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4265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1CC899-6CEC-9548-B06D-7E1EB6F78CA3}"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06153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124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71068"/>
            <a:ext cx="4040188" cy="27213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39124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71068"/>
            <a:ext cx="4041775" cy="27213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1CC899-6CEC-9548-B06D-7E1EB6F78CA3}" type="datetimeFigureOut">
              <a:rPr lang="en-US" smtClean="0"/>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98349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CC899-6CEC-9548-B06D-7E1EB6F78CA3}" type="datetimeFigureOut">
              <a:rPr lang="en-US" smtClean="0"/>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9118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1CC899-6CEC-9548-B06D-7E1EB6F78CA3}" type="datetimeFigureOut">
              <a:rPr lang="en-US" smtClean="0"/>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0644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91463"/>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591464"/>
            <a:ext cx="5111750" cy="4048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593860"/>
            <a:ext cx="3008313" cy="30462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1CC899-6CEC-9548-B06D-7E1EB6F78CA3}"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415777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1CC899-6CEC-9548-B06D-7E1EB6F78CA3}"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07289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2724"/>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6896"/>
            <a:ext cx="8229600" cy="29070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361530"/>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9F1CC899-6CEC-9548-B06D-7E1EB6F78CA3}" type="datetimeFigureOut">
              <a:rPr lang="en-US" smtClean="0"/>
              <a:pPr/>
              <a:t>12/3/2018</a:t>
            </a:fld>
            <a:endParaRPr lang="en-US" dirty="0"/>
          </a:p>
        </p:txBody>
      </p:sp>
      <p:sp>
        <p:nvSpPr>
          <p:cNvPr id="5" name="Footer Placeholder 4"/>
          <p:cNvSpPr>
            <a:spLocks noGrp="1"/>
          </p:cNvSpPr>
          <p:nvPr>
            <p:ph type="ftr" sz="quarter" idx="3"/>
          </p:nvPr>
        </p:nvSpPr>
        <p:spPr>
          <a:xfrm>
            <a:off x="3124200" y="4361530"/>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4361530"/>
            <a:ext cx="2133600" cy="273844"/>
          </a:xfrm>
          <a:prstGeom prst="rect">
            <a:avLst/>
          </a:prstGeom>
        </p:spPr>
        <p:txBody>
          <a:bodyPr vert="horz" lIns="91440" tIns="45720" rIns="91440" bIns="45720" rtlCol="0" anchor="ctr"/>
          <a:lstStyle>
            <a:lvl1pPr algn="r">
              <a:defRPr sz="1200" baseline="0">
                <a:solidFill>
                  <a:schemeClr val="tx1">
                    <a:tint val="75000"/>
                  </a:schemeClr>
                </a:solidFill>
                <a:latin typeface="Arial"/>
              </a:defRPr>
            </a:lvl1pPr>
          </a:lstStyle>
          <a:p>
            <a:fld id="{8E6562B1-0B0F-0246-9532-09536BC2AE59}" type="slidenum">
              <a:rPr lang="en-US" smtClean="0"/>
              <a:pPr/>
              <a:t>‹#›</a:t>
            </a:fld>
            <a:endParaRPr lang="en-US" dirty="0"/>
          </a:p>
        </p:txBody>
      </p:sp>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4872191"/>
            <a:ext cx="9144000" cy="286893"/>
          </a:xfrm>
          <a:prstGeom prst="rect">
            <a:avLst/>
          </a:prstGeom>
        </p:spPr>
      </p:pic>
    </p:spTree>
    <p:extLst>
      <p:ext uri="{BB962C8B-B14F-4D97-AF65-F5344CB8AC3E}">
        <p14:creationId xmlns:p14="http://schemas.microsoft.com/office/powerpoint/2010/main" val="67193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90" r:id="rId10"/>
  </p:sldLayoutIdLst>
  <p:txStyles>
    <p:titleStyle>
      <a:lvl1pPr algn="l"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http://www.docspopuli.org/articles/China/ChinaPosterBook/ChinaPosterBook.html" TargetMode="External"/><Relationship Id="rId5" Type="http://schemas.openxmlformats.org/officeDocument/2006/relationships/hyperlink" Target="http://www.docspopuli.org/CubaPosters.html" TargetMode="Externa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google.co.uk/url?sa=i&amp;rct=j&amp;q=&amp;esrc=s&amp;source=images&amp;cd=&amp;cad=rja&amp;uact=8&amp;ved=0ahUKEwjlyszQtM3OAhVDVBQKHeZfA10QjRwIBw&amp;url=https://en.wikipedia.org/wiki/Elsevier&amp;bvm=bv.129759880,d.ZGg&amp;psig=AFQjCNGWQxoj0sozJQqifV2MfNqUXZTmAA&amp;ust=1471693716119786"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google.co.uk/url?sa=i&amp;rct=j&amp;q=&amp;esrc=s&amp;source=images&amp;cd=&amp;cad=rja&amp;uact=8&amp;ved=0ahUKEwjlyszQtM3OAhVDVBQKHeZfA10QjRwIBw&amp;url=https://en.wikipedia.org/wiki/Elsevier&amp;bvm=bv.129759880,d.ZGg&amp;psig=AFQjCNGWQxoj0sozJQqifV2MfNqUXZTmAA&amp;ust=147169371611978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wcrif.org/" TargetMode="External"/><Relationship Id="rId5" Type="http://schemas.openxmlformats.org/officeDocument/2006/relationships/image" Target="../media/image46.jpg"/><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crif.org/guidance/montreal-statement" TargetMode="External"/><Relationship Id="rId2" Type="http://schemas.openxmlformats.org/officeDocument/2006/relationships/hyperlink" Target="https://wcrif.org/guidance/singapore-statement" TargetMode="External"/><Relationship Id="rId1" Type="http://schemas.openxmlformats.org/officeDocument/2006/relationships/slideLayout" Target="../slideLayouts/slideLayout2.xml"/><Relationship Id="rId5" Type="http://schemas.openxmlformats.org/officeDocument/2006/relationships/hyperlink" Target="https://www.globalresearchcouncil.org/fileadmin/documents/GRC_Publications/grc_statement_principles_research_integrity_FINAL.pdf" TargetMode="External"/><Relationship Id="rId4" Type="http://schemas.openxmlformats.org/officeDocument/2006/relationships/hyperlink" Target="https://wcrif.org/documents/42-amsterdam-agenda/fil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6189" y="1531333"/>
            <a:ext cx="2892933" cy="1324124"/>
          </a:xfrm>
        </p:spPr>
        <p:txBody>
          <a:bodyPr>
            <a:noAutofit/>
          </a:bodyPr>
          <a:lstStyle/>
          <a:p>
            <a:r>
              <a:rPr lang="en-US" sz="2000" b="1" dirty="0">
                <a:solidFill>
                  <a:schemeClr val="bg1"/>
                </a:solidFill>
                <a:cs typeface="Arial"/>
              </a:rPr>
              <a:t>Implementing Research Integrity in a Rapidly-rising Asian university</a:t>
            </a:r>
          </a:p>
        </p:txBody>
      </p:sp>
      <p:sp>
        <p:nvSpPr>
          <p:cNvPr id="3" name="Subtitle 2"/>
          <p:cNvSpPr>
            <a:spLocks noGrp="1"/>
          </p:cNvSpPr>
          <p:nvPr>
            <p:ph type="subTitle" idx="1"/>
          </p:nvPr>
        </p:nvSpPr>
        <p:spPr>
          <a:xfrm>
            <a:off x="672846" y="4641761"/>
            <a:ext cx="1316737" cy="493776"/>
          </a:xfrm>
        </p:spPr>
        <p:txBody>
          <a:bodyPr>
            <a:normAutofit fontScale="77500" lnSpcReduction="20000"/>
          </a:bodyPr>
          <a:lstStyle/>
          <a:p>
            <a:pPr algn="l"/>
            <a:endParaRPr lang="en-US" sz="1500" i="1" dirty="0">
              <a:solidFill>
                <a:srgbClr val="FFFFFF"/>
              </a:solidFill>
              <a:cs typeface="Arial"/>
            </a:endParaRPr>
          </a:p>
          <a:p>
            <a:pPr algn="l"/>
            <a:r>
              <a:rPr lang="en-SG" sz="1500" i="1" dirty="0">
                <a:solidFill>
                  <a:srgbClr val="FFFFFF"/>
                </a:solidFill>
                <a:cs typeface="Arial"/>
              </a:rPr>
              <a:t>29 August 2018</a:t>
            </a:r>
            <a:endParaRPr lang="en-US" sz="1500" i="1" dirty="0">
              <a:solidFill>
                <a:srgbClr val="FFFFFF"/>
              </a:solidFill>
              <a:cs typeface="Arial"/>
            </a:endParaRPr>
          </a:p>
        </p:txBody>
      </p:sp>
      <p:sp>
        <p:nvSpPr>
          <p:cNvPr id="4" name="Rectangle 1"/>
          <p:cNvSpPr>
            <a:spLocks noChangeArrowheads="1"/>
          </p:cNvSpPr>
          <p:nvPr/>
        </p:nvSpPr>
        <p:spPr bwMode="auto">
          <a:xfrm>
            <a:off x="0" y="5143500"/>
            <a:ext cx="9144000" cy="0"/>
          </a:xfrm>
          <a:prstGeom prst="rect">
            <a:avLst/>
          </a:prstGeom>
          <a:solidFill>
            <a:srgbClr val="EEF0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348"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xmlns="" id="{CD80C89B-0641-4A45-8BDF-ACDD2BEE49F9}"/>
              </a:ext>
            </a:extLst>
          </p:cNvPr>
          <p:cNvPicPr>
            <a:picLocks noChangeAspect="1"/>
          </p:cNvPicPr>
          <p:nvPr/>
        </p:nvPicPr>
        <p:blipFill>
          <a:blip r:embed="rId3"/>
          <a:stretch>
            <a:fillRect/>
          </a:stretch>
        </p:blipFill>
        <p:spPr>
          <a:xfrm>
            <a:off x="3239508" y="0"/>
            <a:ext cx="1140467" cy="1714500"/>
          </a:xfrm>
          <a:prstGeom prst="rect">
            <a:avLst/>
          </a:prstGeom>
        </p:spPr>
      </p:pic>
      <p:sp>
        <p:nvSpPr>
          <p:cNvPr id="5" name="Rectangle 4"/>
          <p:cNvSpPr/>
          <p:nvPr/>
        </p:nvSpPr>
        <p:spPr>
          <a:xfrm>
            <a:off x="4379975" y="12994"/>
            <a:ext cx="4443984" cy="1181862"/>
          </a:xfrm>
          <a:prstGeom prst="rect">
            <a:avLst/>
          </a:prstGeom>
        </p:spPr>
        <p:txBody>
          <a:bodyPr wrap="square">
            <a:spAutoFit/>
          </a:bodyPr>
          <a:lstStyle/>
          <a:p>
            <a:pPr lvl="0">
              <a:lnSpc>
                <a:spcPct val="107000"/>
              </a:lnSpc>
              <a:spcAft>
                <a:spcPts val="800"/>
              </a:spcAft>
            </a:pP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Tony Mayer</a:t>
            </a:r>
          </a:p>
          <a:p>
            <a:pPr lvl="0">
              <a:lnSpc>
                <a:spcPct val="107000"/>
              </a:lnSpc>
              <a:spcAft>
                <a:spcPts val="800"/>
              </a:spcAft>
            </a:pP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Research Integrity Adviser</a:t>
            </a:r>
          </a:p>
          <a:p>
            <a:pPr lvl="0">
              <a:lnSpc>
                <a:spcPct val="107000"/>
              </a:lnSpc>
              <a:spcAft>
                <a:spcPts val="800"/>
              </a:spcAft>
            </a:pP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Nanyang Technological University, Singapore</a:t>
            </a:r>
          </a:p>
          <a:p>
            <a:pPr lvl="0">
              <a:lnSpc>
                <a:spcPct val="107000"/>
              </a:lnSpc>
              <a:spcAft>
                <a:spcPts val="800"/>
              </a:spcAft>
            </a:pP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Co-Chair 1</a:t>
            </a:r>
            <a:r>
              <a:rPr lang="en-GB" sz="1200"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st</a:t>
            </a: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2</a:t>
            </a:r>
            <a:r>
              <a:rPr lang="en-GB" sz="1200"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nd</a:t>
            </a: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5</a:t>
            </a:r>
            <a:r>
              <a:rPr lang="en-GB" sz="1200"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a:r>
            <a:r>
              <a:rPr lang="en-GB"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World Conferences on Research Integrity</a:t>
            </a:r>
          </a:p>
        </p:txBody>
      </p:sp>
      <p:sp>
        <p:nvSpPr>
          <p:cNvPr id="7" name="Rectangle 6"/>
          <p:cNvSpPr/>
          <p:nvPr/>
        </p:nvSpPr>
        <p:spPr>
          <a:xfrm>
            <a:off x="164592" y="3299732"/>
            <a:ext cx="7100540" cy="1380443"/>
          </a:xfrm>
          <a:prstGeom prst="rect">
            <a:avLst/>
          </a:prstGeom>
        </p:spPr>
        <p:txBody>
          <a:bodyPr wrap="square">
            <a:spAutoFit/>
          </a:bodyPr>
          <a:lstStyle/>
          <a:p>
            <a:pPr>
              <a:lnSpc>
                <a:spcPct val="107000"/>
              </a:lnSpc>
              <a:spcAft>
                <a:spcPts val="800"/>
              </a:spcAft>
            </a:pPr>
            <a:r>
              <a:rPr lang="en-GB" sz="24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Workshop: Handling Research Misconduct Investigations – Legal and Practical Considerations</a:t>
            </a:r>
          </a:p>
          <a:p>
            <a:pPr>
              <a:lnSpc>
                <a:spcPct val="107000"/>
              </a:lnSpc>
              <a:spcAft>
                <a:spcPts val="800"/>
              </a:spcAft>
            </a:pPr>
            <a:r>
              <a:rPr lang="en-GB" sz="24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Taipei, Taiwan</a:t>
            </a:r>
          </a:p>
        </p:txBody>
      </p:sp>
    </p:spTree>
    <p:extLst>
      <p:ext uri="{BB962C8B-B14F-4D97-AF65-F5344CB8AC3E}">
        <p14:creationId xmlns:p14="http://schemas.microsoft.com/office/powerpoint/2010/main" val="189798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285750"/>
            <a:ext cx="9144000" cy="4290695"/>
          </a:xfrm>
          <a:prstGeom prst="rect">
            <a:avLst/>
          </a:prstGeom>
        </p:spPr>
      </p:pic>
    </p:spTree>
    <p:extLst>
      <p:ext uri="{BB962C8B-B14F-4D97-AF65-F5344CB8AC3E}">
        <p14:creationId xmlns:p14="http://schemas.microsoft.com/office/powerpoint/2010/main" val="196949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0" name="AutoShape 2" descr="data:image/jpeg;base64,/9j/4AAQSkZJRgABAQAAAQABAAD/2wCEAAkGBxQREBUUEBQUFhUUFxcYGBQWFhcXFxcdFxcXFxYcFxcYHCggGBonHBQVITEhJSkrLi8uFx8zODMsNygtLisBCgoKDg0OGxAQGywkICUsLCwsLCwsLCwsLC8sLCwsLCwsLCwsLCwsLCwsLCwsLCwsLCwsLCwsLCwsLCwsLCwsLP/AABEIAP8AxgMBIgACEQEDEQH/xAAbAAACAwEBAQAAAAAAAAAAAAAABAMFBgIBB//EAEcQAAECAwQFBgoIBgICAwAAAAECEQADIQQSMUEFUWFxkQYTFCIygTRSYnOSobGy0dIWQlOCosHh8BUjcpOz4jPxg8IHJEP/xAAZAQADAQEBAAAAAAAAAAAAAAAAAQIDBAX/xAApEQACAgEDBAEEAgMAAAAAAAAAAQIRAxIhMQQTUWFBInGh4VLwFDJC/9oADAMBAAIRAxEAPwByzplFP8wkKfEJCqMMdrv+8ZDKs+Slj7iTr/SPZUlN1PVTgMhqEdcynxU8BEd9eDddG3/1+P2RiXIr1lYhuqmoYO+137hC05KQo3WIyJABPdDvMp8VPARNZViWXSlG0FIIMHfXgH0T8lTTZwEFNnARr5Ok5JHXlAHYhJEWFjMmYHQlG0XEuN4aKWVMxfTyXJgKbOAgps4CPo3Rpf2cv0RFfZlIM6alaZYShroKUjeXIfUYO4vAlgb+TE02cBBTZwEfRujy80S/RT8Iz2m1ALup5u6Q7JSmmNCRU4euB5UvgcOncnVmaYahwEDDUOAiw5lPip4CJEWVFLwSAdlW2Uie/wCjb/Cf8vwVdNnAQU2cBGm0LNSZlxSEkKwoOrdScHGoNF/0WX4iPRT8IpZU/gxn07i6bPnVNnAQU2cBH0XosvxEein4QdFl+Ij0U/CH3PRPZfk+dU2cBBTZwEfReiy/ER6KfhB0WX4iPRT8IO56DsvyfOqbOAgps4CPovRZfiI9FPwg6LL8RHop+EHc9B2X5PnVNnAQU2cBH0XosvxEein4QdFl+Ij0U/CDueg7L8nzqmzgIKbOAj6L0WX4iPRT8IDZZfiI9FPwg7noOy/J84Wph1aHZT2QRruUtlSbOFpSkJ5xIBSALxureoxAYDe+qCHdhprYpJPZT/SPYI7jiT2U/wBI9gjqON8nrR4PYIIIQzyHLBo9U3rAhKQWvM5JzYOOLwpF1oS2JCObUQFAqZy14KJVTXizbI0xpN7nN1U5whcRe3Ln2djzilpNAQ+OLEKJbA1dqZUdRU9d5K1kPQ4ArcZkkYVwbLGLDTlsSpIQkhRcEsXCQK463amp9kU9plXwkuQetVLDIeusOdJ7E9Pc8dzX7OzK1EEa7yfjTdHikEYj97DEEuyOqq150BrhUPtaJBZiCk3lGlAS4rVvWDwjM6fRJKFa4Cp3R4ouXMdKYAgFyce79fZHEIZY6Cs5VNCskYneCAI00UGi9IolICS5KlElsnYVfHB6RfxrHg5c16twgggijIIIIWWoqUQCQlLAtiSwOOQYjCr7qtKyZSUVbGYIxWhuUMwWjm5qr6FruB2vJJUyWOJDsC768q7NKwQ4IILMQQXeoiTXJiljdM6ggghkBEc4OLgDlbgD2k7B+8Y6ckslJUqlBk9HJwAx4FnixsdkEsPiogAqrXcMg5hpEtlJy2QE2VAFAJqfcmR7CPLiZflOcEzQkDcF3jxDbhtMEWiKM9J7Kf6R7BHccSeyn+kewR1HK+T1I8EBtaRi+eRyhiCCEM8hWbYypRPOTA/1QQ2WsHVDUewCoXstmKGda1lmqzZYADGkO80qqLqrwI6rG9UahXVxi/5H2FV8zSOrdISSKkkgunYAGfbvi60tPIuoSSL94kgsWTdDA5OVCuoGNYwvk5cnUaHsUGg+T5mXjPQtIF27W6S9TTc3/eFbbJXNTpiCpyhTgnE3kuDtPYfbF1Js11alI6pN1lJ2DMfWqcDjC+mdGKXLRPReU6XWhyplKYqUkZh8WAZnAxi5QpGWLqHKe5nJ04JqrOOelI8b2xLABHOd5zLmBWBfKNVoi2JVLCXN5Ire/I5j9IzESoQzv2mLDU1a7YpOiZw1KjQ6S0iZd0JAN8EhRNHo2GTH1iKm08pFpJBSEmn1SWy16wcsorbRbMAsqLCmJZ34YeyJETQqrY51fe0GpkrHFI7k6bWFFlqJOIIJHAhhhHfKewrmkTJCypKx1pd9mKQAVMS2F0HN2xeI5UhSlhCAVKJYAZn4bY2OgNDolpKyApSmZRANB4uoEudouvFQVkzyLG1JcmI5N8n1maiZNAQlCgoAkXlFNUhgaAFiX/OmoXomzChlIejBnOygqYd0xpGQboE1HOE9ViLy6KSyD9Yi+4GumcWWjygoFwBLUUAkpYsCaEA5jGNargwy55ZXqkVsqxLKWlAISkAJSQUuwUwDgsl7owwwhqRo0sDMWb1HCWCRrAo5G013YRZQQGFsjkSEoDJG/Ek7yamJIIIAMhy6kKEoFIdKpgOLXTdU478eOyCHeXPgyfOp9xcEWhGPk9lP9I9gjqOZPZT/AEj2COo5HyerHg9gjyO5UpSiyEqUdSQSeAhBdHMa3QGgAlIXPSCs1CFVCRtGBVvwpnDGgdCJkpStYeaQDX6jjAbcni6jaMKOPLm1bLgIS0rICkXnYywVOzhm6wIFWIGWYGOBdgizmasy9jtAnFKUzJYKswolWBJupKQ6mBxZmqDhGmlSghISkMlIAGwAMK90LaUnlKAElitV19VConeyT3kRj9L6MmTJ8oyVGXdCiqaCbwqlqu6lGuPfFO2hQUFLS3Xs65SaMMmZevFSZqlKriCS5G3GnfqinUsBnzpF9yktK1ypSVEPeXUDrG51X1B7woxir0Xoxc5RTLvV7SiTdYVAV35bTTGMJR+qjvxTfbsjvEJDEh3NKbG9R4xGDElvlLkky1jri8QKl2SVBrtSCwHeMKwvzjAFVH9VHNeMQ0zZNPgZmoJJx/6od8CQUv6w7EfDKIVzwS5UH3x7KXUEH4aj+YgGWWg5qETgFEjnAUJV4rkXn1FuqDrUI1umP+NKfqqUEkZMEqLbiUgNqLZx8/knrEnAlh/SDQg68S+6NVo3TAtA5mcoA0dbtzjEMEHJbipGqlezrjfwcfUY2/qRU8otCLtK0FKkhKUkG85NSMABXjF3oW3Js8lMucpZUm88zm5igtlKSHUkK6wCQK6hD/8ACtcxTbgFelhwAhi0zxJQAkeSlOAoM9gA/bxo6+DnWSehQk9lwLq03KDOJoCgCDzS2qHqwcHKHrPPExIWh7qsHBSeCgCOEZ9OmLR0koaWpAlhR6pSXKlAAG8W7JxBwjQyZoWkKGCg9ce/bBQHcEEEIDMcu7QBJSli99KicqpmAew8IIU5bLCpbpIIvyw4LjsTDiP6oIpAZ+T2U/0j2COo8lpISAcbqfYI9jlfJ6ceEe76DXqj6LYtHS5D80lnZy5JLYOTvPGPnC8DuMfTpRJSLwZTBxqLVHGNMZzdTex3BBBGhyhBBBAAlphSRJUpZICWLgOQXABbOprsJii6cnxks4BU0wgOCXKbgOCTR9j1jVQvbrSUXAGJXMSgPtcq77qVd8NMlxT5Kq0pkrky0pSFuVMpaS4Y9dWRcqOGFcwIzGkNPzrFPCJRCpQSk82oJALkv1kgEGmMbTS8pwFuHQ+JCXCmcAqIDulOMYjTuhZtptaRLSQCgOpYuJDKLnrMVAXk9l8RClxsdHS6e7WT/WmWOnUhSpc9JKuekggmlKnDIATE076lyaVSXxjWcodHJl2WUEEvICUJwdQYJPeyQqnimKfROjBaJqk3ikBN4EB8SGz2xlOP1G+KcVD7FPzCfFTwEeWqzzLjSk49wD54VGODGrvrYWDLF6YkpDfWSpIwzphr2Qmi2X2IDk1Z0vQ4kHKgyY3hE0za0+BlbqASl8TUaqUT690CklKQLo2MoUBAorAg0wDxCictIICKOWAKWqXLDIOT+3iRANxwAkggMw63aqoipUQBX1QbE72vybrQNsmz5CVKKAoEpJqokjAkdVixB74m0hZVkBV4rKXdIAFDiUgByaCj4Pm0U/Iq2AJmS1dU3kqD4EqBBAVgT/Lwx2RZaQ0vJIEtXOFM03ApANaOWIN5mBqBuMbxfycGSK1OIomYCSE9ZRYXU1VTBxlicWAeLyxSSiWlJxFS2DklRbY5MIyNFoICkzrQU5Dn1tm9PUx1Raw27MowUQggghFmH5YNLlXGZpoIpQpImXSGxow7oIb/APkAES0EsE3mBYuCynBq2pqZGCKQEWmNHDosmcnHm5QXt6iQlW/Ad41RQxvrNZhNsSEH60hA3G4GPcWPdGDWgpJSoEKBYjMEYiMMi3s7OnnapjOikBU+UDgZiPeEfRYy+iNFczJmTp6QFodSL1bt1LgsDi+TvQYRbaD0qLQhyAlae0kHgRsP5GLiqRjmlqdrhFlBBBFGIQQQQAEL2izX1y1E/wDGVFtZKCj1XjDEEAEVpsyJibsxKVpLOlQBBYuKHaIWGh5AZpMvqm8OqKEs5G3qprsEe6StJQEpRRSnriwDOW11A79jRiNM8orRZrX1JhUi6kmWtilTu9WdPd+kD2Vl4sbyz0R5qzXcp0E2ZfWugVNHKskpBydRSM6OM4z2h5yUy73OBIWkG9eulSQVAMaEC9fdvFTtEWumJ4m2HnVE3ZiUKQhJIYqKVJJUGJUntZDq4Fnigttgk2myS0oVzcyzIA6ySUqClAEOHJN4pLtirbQ+SoRuNSdK92UulNKlNpWyjMk3kky75KFABJLVYF36wqDwh632MotCr97B0E0BClKF4DaEp9mURaC5NCdMJmzpPNoqsIXeUoBsKNdLgXttI2Fq0xZek3Z5u3kIulaSlJrOSb2oMv6zeqJ0trc6suSEXGOLelv7r+7mUKGBfVQPj8KRxZgpZuJvE3iEpxONBQB6EV4xZSNFLnTZiZYupStQKi5CKlhUuo7Iu59pRZAtUmUlQRLZRcJKjLd2UEkqOIJOYG1pULInmSarlnlh0YuTZJomM6ykqTiAgFN98ibt98co9mSQpSVH6hJG8gp9hPGGNCcoUWxC+ZFyalPYXUAkG6XHaS+Oe5xEP8NnserIGoJmTkp4XaDNgRq2xrFpI4s0J6t9mWGhsF6r9N90Xm7/AFvFjC1gQtKGmCWGwEt7oDDXm7wzCYJUqCILbaRKQVkEgMGG0gfnHc6aEJKlFgP3TWYRkyjPVfmBkDsI17Va/wB5VUDK/lz4MnzqfdmQQcuvBk+dT7kyCLQi30R4PJ81L9xMR2jREpc0TVA3g1HoSOyVDMj8hjEmiPB5PmpfuJhuIGnRVcpyeizG8h9xWkH2xktC2oy7RLKc1BBGsLIT7SD3CN7a7OJiFIVgoEHXXMbRjFRozk2iUsLUorKS6aXQNRIcue/uiWnaZtCcVBpl5BBBFGIQQQQAEEEEAFTpY35ZmSym9KK09c3Ek0BBUcOsE1wo2bjAp5NWy0TjzqLhUetMWpF1O4JUSrYBxGMfUZ0lK0lK0hSTikgEHOoMUsqy2QsTZ0oIIIIl1BSoEdaWHBBSHGyBpPk2w5pYrcUrfyNWjQqFSZUlyESroDYkJlqQmuvrA92FYzEpKrFa03zQEOoYKQosS3c7a05xtpM9K+yQWx2bxiIqeVkp7PeGKFCuxRukbqgtsEKS+RY5u9L4ZLpKclaUFCkqTfqUkEPdN1yKY+to+b8qbcmdPdFQhIReyJBUSRs6zd2qLeTa7l66AQsALQoAoUMwU551ozxYaO5PSJhTNkSUKAoqVNmzCEqcHaFpbJQreGDNCvUqN8Kj0+TuSt+P2aDkmgixSLwY3AcGoSSknaUs8V86yhSFyVvgUqbFi4cb8QYv7GqYQeeCAXoEKKg1GckCuOUVy9FTVvzs5C+3dJkIdN57rElurTKrVi06OKf1O1sVHJjQCZFqK5a1kBCkqBal4oIDhq9V2bIaw+vivsNjmy7oM1BQn6okhBNNaVMC9aJEWEL7FSnKW8nbCCCILVakyxWpoyQQ5egxwFDXYYBHU5KFEJXdJ7QSWej1bjEsUS5TkqP/ACH64xBDs2bByw1Q/ZdIOQlYAUcLpcH8x38YBtUVfLnwZPnU+5MgjnltMCrKkpLjnRXcmZBFokudEeDyfNS/cTDcKaI8Hk+al+4mG4gYQQQQAEEEEABBBBAAQQQQAEI2yyF7yBU9pOD7Rk+W3uh6IejjnL4KgWYgHqq1Ok0cawxgArJUwghadxBo4zB1EHgXGZh2YUz5S0AkFSSkgiqbwIBbMbRqhecgKvzJRBYm8hiC6aFtRYZhjTB3iIGoUksRgcq5EZg0g4K5MZPkqQopWGUksR+8o03IlXVmjUUHjeH/AKxFpaSmaXmgS19UJmpBKVklgFIDkZB3feKBbRMqdZrUlKkKAVRdDcKfGvYMl3fLCjtEKLTOiWRThT5NpBBBFnKEEKWm2XV3Qm8wdVQDV2CXoTTMim+FLVO50gMQkVKVAVJoMCQWD8RAFDVutLdRB6xFSPqjXv1fpCaUgYDaTieJrkBAmW2ADbGb1R6YVlpUR2hRbqjrEgDecMSw/URZ2OyiWCxJKi5dvyEVykuGOBiwsE+8gAnrpACgcX17ixr+sCFIpuXPgyfOp9xcEecu1AWZLkD+anE+QuCNFwQXGiPB5PmpfuJhuMfovlQvmUBNmUoIQlN4TBW6lIP1doPfHczloU9qzKD65jf+kLSxaka2CMf9OR9gf7n+kH05H2B/uf6QaWGpGwgjH/TkfYH+5/pB9OR9gf7n+kGlhqRsIIx/05H2B/uf6QfTkfYH+5/pBpYakbCCMf8ATkfYH+5/pB9OR9gf7n+kGlhqRsIIx/05H2B/uD5IPpyPsD/c/wBINLDUjVy7OlK1LGKmfVR2prr+6xWzZBlkJ+qXunVqSdoHFjqiu0fyoFqmCRzRRzoUm9fdmQpWF0eLF8mzEybiyCWa8HyPVNcSGHCE15KT8CBD4x7o9VxK0LYy0pUpXVoApSizByQ16mwNnHMtTitDmNRzHGPJiMwSFNRQJBGrDJ8olOi2rLlCQAAKAAAAahhHUVC9LKvpoAn6wIN7FlNXAY4F6YPFnzyWBvJZWBcMXwY5wyCutYuzVeUEqHC6QNbBAP3o5vHXD2kUvKV5PW9GtO4H2QhCZcQggghFHK3wGJIA7yB+cWVnsSJZ6iWYNiTQs+J2CFdGywpRUTVCmAyDpFdpZXc/fE+k1/y2zUQG1h3V+EKikZt2zK8pEmZZUzSo9aaGDuAClZpVhg1MQkQQcrerIDFnmJcUYsldW15cNQgikJqhvRnJWWqRLVzs8XpaFEJWkB1JBLC5E8zkdKV2ptoLa1oPtRFtog//AFpNH/lSvcTDsGpi0ozX0JkePO9JHyRxM5G2dIdU2aBrKpYHEoixtE7nSDgkF0sSCTkpx2aOza+HJlhwS5IcOpRURuKiW7oWpjUEVJ5M2T7WedwCvZKw2x3Z+SlmWSEzJ7pZ3upxdsZewxaCOrPNMtSiUlV5mukOAHxBIepNXzZqPApMHBFf9CZHjzvSR8kH0JkePO9JHyRfy7SgoKgaJBcZpu4uBhhESNIp+sFI2qAbikkDvaHqYtKKX6EyPHnekj5IPoTI8ed6SPkjQKtcsAErQAcCVBjuL1iVKgcCDurC1MWlGa+hMjx53pI+SD6EyPHnekj5I00EGphpRnLNyclWafImIVMJ5xSWUUkVkztSRqjRwpbe3I86f8E6G4G7GlQlbrN9dGNLwH1h8wHHDUyaVAhx+9ffFzClqsYV1k0X6lZMocOtiGGIoUUnQhzYUpAIcFQ9QJ/KLCbYUKQEF7qcGJdmYgk4wigLQUKmpCQ+CVXi5QqjNtOeR73U6Rl5kp2qF0cTAD3GiHhOZoxDMl0mjG8pQDF8CrCHIAdWWOzfAIR/hvlqfcLvo/q8Q9HXeKQHbBZ6qWYby7uKPhk8WsEA7YpouUpEoCZ2nU+11FjicmjzScklN4EAoCjUOCGcjEN2RWHIhtcorQpIZyGrhuO/CARlOUyR0cnPnkVOLc2um7NtpjyJuVchSbM62dU5GBJwQsYkCCLXAPkv9Ev0WSzPzMvHDsJjmfa1OpKWejmpuuKjDrHHZUY4RzYZ1yxylapMvd2EgPs1nU8QJSwxcnE6yS5J3mIY0rPQm6ABkAPVHkeg0/e2BnwiSzyPVfkI8aPXgAjXLBxA/eW7ZEiYCIAPz9kAHISHdg+vPjEugJakoUFEODdpndFFGlFKSUuNkcNtHr+EdWeZcmA5KZJ3kgIPEkfeGqGhSLWCCCGQKW3tyPOn/BOhuFLb25HnT/gnQ3AAQQQQALWmwpWbxcKZgoE07nYwn0SYkfVXtBuk/dNPXFrBACdFMmRMSKJmgDACYGH3b7NsaIAUP2mVUkklK3ckk4EGp4xoI8UkHEA74B2UJWtz/MmEHs3SlwM6lQeuZBiwl2yXMu9cpUF9m8xcEpuqahBOWdIZVZUHFCK1PVHHDGIkaOlhmTgSRU4k3qvixqHdsoYhlKwXYgtQscDqOqOZU5Kw6FBQOog+yK7+Bp8ZRoB1gk4YNQAKqasTWPf4eiQy5aFrUHFVHN3JYEnHBmrgMYAEOXKx0dIcPziaPXsLygis5TIQbOAAUq5zBwQaLcuQC4JAILGueMEUhGis6gLDLfOQhI2lUsADiY4uxPo+VfsclODyZXEJSR6xEKSpylYF4YtQF3Yp2U9RiGXE8bH4jXHgEd3R+kAHsiSjxRjmM1prSc1E9QlGgDNk7VAcMS77Y5sVvtE6YlJUEu2DEBqlww1flE6jVYm1ZqFQDCApqwj1vVFGRzHhQ+vIuMQQXDbXaOru6PTTDP8Af5QAO2K1Xw31k0UKhi2IGo64ZimLuCntJII2h+sO8U4HKGlW9WSG/qUx4JB9sURRJbe3I86f8E6G4rjMKxZlKZ1THpQVkTmzO/vixgEEEEEABBBBAAQQQQAEEEEABBBBABm+XEsCzhQABM1Llg5ZC2c5x7HvLnwZPnU+5Mgi1wIttDeDSPNS/cTElpsoXV2UMFD2EZj9hoj0N4NI81K9xMORAysNnmEtdD67wu9zdb1Qqq1ISu4udIQpj1ecClG4166mmDjc4pFhpZZEqha8UpJGQJrx7P3oo12MGciYw6kuZLAyaYqUTTV/KhqNkTyadiC38nJpZUsqVfUpSkKUAEE4MMMKHa+uG9H2NEsOEkKa6p3fImmWR4RbaJUTLYuyVEA7AxA7nb7sLyyoKUFUN9RI1XiSN4bA7IlxRtHI2qI7ZaBLQpauyN1asPyhBenJYwvHcG4uYV5U2kFIlDtEhTl2o7B9ebbIypSB9kG2kfvCM5Pc6MeNNWzc2PSkuaoJS4UXoRqrjhhE1ptqEEBZYkOC1GdsR+6xQ8lbGLy1slkpF1q1L1bc/GG+UdhmTFBUpRKEA0brZOWI2N+WcPerJcY69JayLQlb3VAsztUV24RMiXzhuDs/XOzVvOG5zqih5MhXNTS5KUlysBPi9lPlGmwPui2lqWBRZTsSEsOIJUdqneLir3MM0lB0Wlt7cjzp/wAE6GZmBirl2orVJCmvJmnDMGRPYtlgRvSYtJmBiiE7FJ1uQmdzV1TukPfL9ZqhLuQH9RjpNulMHROBI7JRMcMASHweozhe12i3C2JTLlyjZXTeWWvs3W//AEGfkmOxpWYwddkOtQnFnpgGwcnPIa6UNqhg2yU4F2bUAjqTc2LGlDUY/kYBa5RwTNwfsTRRwMx5XqOqI/4mt6KsrBIKv5x6uDns1FdmA109VpJY7SrMn/ylncUe6Gpe4ChyBHsu2SyoDm5wvYEpW286sM4ls81CyAEzA7sSFgUJzywz1wvK0iu8Ly7LdxVdmF0igoSGNVJFWd+6JEaRJrfs5DE0mYUDHaHOP/UAD3Rk7fSV8YOjJ2+kr4xWDSUyrrsoxH/ITUAawNdd4iSTpQlXWVIuC85E11MCwLNTKm3HKCgH+jJ2+kr4xCtACmD4DMnM64YkTkrSFIIKTgRgd0Qzu390e0wmBnOXPgyfOp9yZBBy58GT51PuLggXAFtobwaR5qX7iYchPQ3g0jzUv3Ew5EjOJ0oLSUqDg4/oRUHbFDJQVLutPAdrxk1FWBvvdbN7tI0MQW1BVKWE4lCgN5BAhpkuKfJXHSqJQQmWhSklV0KBFaKUTUuXumpxJ7450jaBMQDKe8CEqoAUhRAZRIIxKTRzqoXhdgq6RkXHAj8zHctVJjYLuywdRAWpR3gEd7CG0iITbkVds0OtSg0xSrxdZUaAsEghIp2aNsipt9j5tZQWOBdscxGxiC02GXMqtLkhnqCKnN4xcbO+GXTyVHJtwVMksWF6lGenrEX0L2GxiUCE4EvXHIcKQy1TTVXub8oaWxnklcrRzo/RqFSSDUm8kKNbtxRCGGxgde2IVJUntJNcCkXkncoUbe0PWFN4TRrIGxike2vqit0joyzS2HNAm6SUBSghKRiWB6pOA/SNUzmlBMclWYoVKK6KVNw8UCRPug6y5Ue9qs8WszAxXKsKJS5XNhr02tVF2kT27ROuLFYpCKSop7bpe2p0giRLsd+yqu3rVfAuuDe6mJYgDvh0z1MCqzIfXfls7AYmtXI499j0jyTxHxhM2KT9gngndhFWByZxoOjpIIBPWl0diX2V9UBnE0NnTWrFUvWAe9ieEd9EksRzCa0NE1G2CbZZSgypKS5fBOOvfBYEaJqioBVnQAXfrIJABeozrdNMyN8SIWTjJQzK+sg4EsDvZHHZB0ST9gmtDRPjBXtSD3CA2STUcwmoY0TUUP5CCwIVTST1bMg6+tLocwe4IPfsjoWggEiQmr4KQzAtU949cdmxyTjJTnknNnzxoI9TZZQdpKa40TWCwG7GsKQCAEvVgxbvTSOJ3b+6PaY8kqCEhKEXQMAGAG4PHilOp2agHrPxhMDPcufBk+dT7kyCDlz4MnzqfcmQQ1wBbaG8Gkeal+4mHIT0N4NI81K9xMORAwjxWyPYIAKNejJ5IKlWcqzNyYm8WbrBCwDX2AbYnnSVJQgrEvqukiWClICiliATrDfefKLWOVoCgQaghiNYNDACKp9kdEjBjx/SIbMTdS+LB9+friQp1xJoeAEPU8Y6QgrUUpoBVRzALgXRmTdOwVxwPqTUARJoxBJvsyVJDa1OXdtTa61MNCewwZIlylBJaijeOLt2if3hFVLs6Sybo/mEBQIxGK72s3QrGLe2yiqWoDFqbwXHrAhawyVX7ykkAAgOzknEsDkA33oZKJbb25HnT/gnQ3Clt7cjzp/wTobgEEEEEABBBBAAQQQQAEEEEABBBBABneXPgyfOp9yZBBy58GT51PuTIIpCLbQ3g0jzUv3Ew5Fbo6cUSZaFS13kS0JNUYpSAfraxDHTPIX+D5oVDGoIV6Z5C/wfNB0zyF/g+aFQDUEK9M8hf4Pmg6Z5C/wfNBQCtplXF0wU5GxTuod7uPvZM0cS26YVhN1KgUl63WNCGoumONfXEAlqzfuQn2mb+UDRSkdpSVKCUY4k5JGs7cWGfcWtJUsJSEjBIAG4BhCdnmhAYImayTccnWetEvTPIX+D5oKJbsaghXpnkL/B80HTPIX+D5oKA8tvbkedP+CdDcV1pnlSpREtbIWVGqKDmpiPG1rTE/TPIX+D5odANQQr0zyF/g+aDpnkL/B80KgGoIV6Z5C/wfNB0zyF/g+aCgGoIV6Z5C/wfNB0zyF/g+aCgGoIV6Z5C/wfNB0zyF/g+aCgGoIV6Z5C/wAHzQdM8hf4Pmh0BT8ufBk+dT7kyCOuU0qZaJIRKlqKgsKqUCgSoZq8oQRSEf/Z"/>
          <p:cNvSpPr>
            <a:spLocks noChangeAspect="1" noChangeArrowheads="1"/>
          </p:cNvSpPr>
          <p:nvPr/>
        </p:nvSpPr>
        <p:spPr bwMode="auto">
          <a:xfrm>
            <a:off x="1995445" y="436391"/>
            <a:ext cx="171450" cy="17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rgbClr val="000099"/>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SG" altLang="en-US" sz="1013">
              <a:solidFill>
                <a:srgbClr val="000000"/>
              </a:solidFill>
            </a:endParaRPr>
          </a:p>
        </p:txBody>
      </p:sp>
      <p:sp>
        <p:nvSpPr>
          <p:cNvPr id="2" name="Title 1"/>
          <p:cNvSpPr>
            <a:spLocks noGrp="1"/>
          </p:cNvSpPr>
          <p:nvPr>
            <p:ph type="title"/>
          </p:nvPr>
        </p:nvSpPr>
        <p:spPr>
          <a:xfrm>
            <a:off x="1143000" y="0"/>
            <a:ext cx="6858000" cy="436391"/>
          </a:xfrm>
        </p:spPr>
        <p:txBody>
          <a:bodyPr>
            <a:noAutofit/>
          </a:bodyPr>
          <a:lstStyle/>
          <a:p>
            <a:pPr algn="ctr"/>
            <a:r>
              <a:rPr lang="en-SG" sz="2100" b="1" dirty="0">
                <a:solidFill>
                  <a:srgbClr val="C00000"/>
                </a:solidFill>
                <a:latin typeface="Arial Narrow" panose="020B0606020202030204" pitchFamily="34" charset="0"/>
                <a:ea typeface="Verdana" panose="020B0604030504040204" pitchFamily="34" charset="0"/>
                <a:cs typeface="Verdana" panose="020B0604030504040204" pitchFamily="34" charset="0"/>
              </a:rPr>
              <a:t>NTU’s Ranking Trends in THE-QS WUR and QS WUR</a:t>
            </a:r>
            <a:endParaRPr lang="en-SG" sz="2100" dirty="0">
              <a:solidFill>
                <a:srgbClr val="C00000"/>
              </a:solidFill>
              <a:latin typeface="Arial Narrow" panose="020B060602020203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a:stretch>
            <a:fillRect/>
          </a:stretch>
        </p:blipFill>
        <p:spPr>
          <a:xfrm>
            <a:off x="1270865" y="436391"/>
            <a:ext cx="6543827" cy="4278327"/>
          </a:xfrm>
          <a:prstGeom prst="rect">
            <a:avLst/>
          </a:prstGeom>
        </p:spPr>
      </p:pic>
      <p:sp>
        <p:nvSpPr>
          <p:cNvPr id="3" name="Rectangle 2"/>
          <p:cNvSpPr/>
          <p:nvPr/>
        </p:nvSpPr>
        <p:spPr>
          <a:xfrm>
            <a:off x="2247901" y="1189229"/>
            <a:ext cx="1828800" cy="590162"/>
          </a:xfrm>
          <a:prstGeom prst="rect">
            <a:avLst/>
          </a:prstGeom>
        </p:spPr>
        <p:txBody>
          <a:bodyPr wrap="square">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A moderately good and </a:t>
            </a:r>
          </a:p>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well-resourced 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lowchart: Extract 3"/>
          <p:cNvSpPr/>
          <p:nvPr/>
        </p:nvSpPr>
        <p:spPr>
          <a:xfrm rot="10800000">
            <a:off x="2905125" y="1779391"/>
            <a:ext cx="400050" cy="323850"/>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Flowchart: Extract 8"/>
          <p:cNvSpPr/>
          <p:nvPr/>
        </p:nvSpPr>
        <p:spPr>
          <a:xfrm>
            <a:off x="6819900" y="1412089"/>
            <a:ext cx="495300" cy="437762"/>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6115438" y="1958265"/>
            <a:ext cx="1621598" cy="289951"/>
          </a:xfrm>
          <a:prstGeom prst="rect">
            <a:avLst/>
          </a:prstGeom>
        </p:spPr>
        <p:txBody>
          <a:bodyPr wrap="none">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Into the World’s top 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517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98" y="54769"/>
            <a:ext cx="8229600" cy="857250"/>
          </a:xfrm>
        </p:spPr>
        <p:txBody>
          <a:bodyPr>
            <a:normAutofit/>
          </a:bodyPr>
          <a:lstStyle/>
          <a:p>
            <a:pPr algn="ctr"/>
            <a:r>
              <a:rPr lang="en-GB" b="1" dirty="0">
                <a:solidFill>
                  <a:srgbClr val="FF0000"/>
                </a:solidFill>
                <a:latin typeface="+mn-lt"/>
              </a:rPr>
              <a:t>Charting NTU’s Rapid rise</a:t>
            </a:r>
          </a:p>
        </p:txBody>
      </p:sp>
      <p:sp>
        <p:nvSpPr>
          <p:cNvPr id="4" name="Content Placeholder 5"/>
          <p:cNvSpPr txBox="1">
            <a:spLocks noGrp="1"/>
          </p:cNvSpPr>
          <p:nvPr>
            <p:ph idx="1"/>
          </p:nvPr>
        </p:nvSpPr>
        <p:spPr bwMode="auto">
          <a:xfrm>
            <a:off x="247650" y="912019"/>
            <a:ext cx="8439150" cy="341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lvl1pPr>
              <a:defRPr sz="2000">
                <a:solidFill>
                  <a:srgbClr val="000099"/>
                </a:solidFill>
                <a:latin typeface="Arial" charset="0"/>
                <a:ea typeface="ＭＳ Ｐゴシック" charset="0"/>
                <a:cs typeface="Arial" charset="0"/>
              </a:defRPr>
            </a:lvl1pPr>
            <a:lvl2pPr marL="800100" indent="-342900">
              <a:defRPr sz="2000">
                <a:solidFill>
                  <a:schemeClr val="tx1"/>
                </a:solidFill>
                <a:latin typeface="Arial" charset="0"/>
                <a:ea typeface="Arial" charset="0"/>
                <a:cs typeface="Arial" charset="0"/>
              </a:defRPr>
            </a:lvl2pPr>
            <a:lvl3pPr>
              <a:defRPr sz="20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342900" indent="-342900" eaLnBrk="0" hangingPunct="0">
              <a:buFontTx/>
              <a:buChar char="•"/>
            </a:pPr>
            <a:r>
              <a:rPr lang="en-US" b="1" dirty="0">
                <a:solidFill>
                  <a:srgbClr val="10253F"/>
                </a:solidFill>
                <a:latin typeface="Arial" panose="020B0604020202020204" pitchFamily="34" charset="0"/>
                <a:cs typeface="Arial" panose="020B0604020202020204" pitchFamily="34" charset="0"/>
                <a:sym typeface="Wingdings" charset="0"/>
              </a:rPr>
              <a:t>Recently ranked the world’s no. 1 fastest rising young university by Times Higher Education </a:t>
            </a:r>
          </a:p>
          <a:p>
            <a:pPr marL="342900" indent="-342900" eaLnBrk="0" hangingPunct="0">
              <a:buFontTx/>
              <a:buChar char="•"/>
            </a:pPr>
            <a:endParaRPr lang="en-US" sz="2800" b="1" dirty="0">
              <a:solidFill>
                <a:srgbClr val="10253F"/>
              </a:solidFill>
              <a:latin typeface="Arial" panose="020B0604020202020204" pitchFamily="34" charset="0"/>
              <a:cs typeface="Arial" panose="020B0604020202020204" pitchFamily="34" charset="0"/>
              <a:sym typeface="Wingdings" charset="0"/>
            </a:endParaRPr>
          </a:p>
          <a:p>
            <a:pPr marL="342900" indent="-342900" eaLnBrk="0" hangingPunct="0">
              <a:buFontTx/>
              <a:buChar char="•"/>
            </a:pPr>
            <a:r>
              <a:rPr lang="en-US" b="1" dirty="0">
                <a:solidFill>
                  <a:srgbClr val="10253F"/>
                </a:solidFill>
                <a:latin typeface="Arial" panose="020B0604020202020204" pitchFamily="34" charset="0"/>
                <a:cs typeface="Arial" panose="020B0604020202020204" pitchFamily="34" charset="0"/>
              </a:rPr>
              <a:t>Ranked 12</a:t>
            </a:r>
            <a:r>
              <a:rPr lang="en-US" b="1" baseline="30000" dirty="0">
                <a:solidFill>
                  <a:srgbClr val="10253F"/>
                </a:solidFill>
                <a:latin typeface="Arial" panose="020B0604020202020204" pitchFamily="34" charset="0"/>
                <a:cs typeface="Arial" panose="020B0604020202020204" pitchFamily="34" charset="0"/>
              </a:rPr>
              <a:t>th</a:t>
            </a:r>
            <a:r>
              <a:rPr lang="en-US" b="1" dirty="0">
                <a:solidFill>
                  <a:srgbClr val="10253F"/>
                </a:solidFill>
                <a:latin typeface="Arial" panose="020B0604020202020204" pitchFamily="34" charset="0"/>
                <a:cs typeface="Arial" panose="020B0604020202020204" pitchFamily="34" charset="0"/>
              </a:rPr>
              <a:t> in QS World University Ranking (high of 11</a:t>
            </a:r>
            <a:r>
              <a:rPr lang="en-US" b="1" baseline="30000" dirty="0">
                <a:solidFill>
                  <a:srgbClr val="10253F"/>
                </a:solidFill>
                <a:latin typeface="Arial" panose="020B0604020202020204" pitchFamily="34" charset="0"/>
                <a:cs typeface="Arial" panose="020B0604020202020204" pitchFamily="34" charset="0"/>
              </a:rPr>
              <a:t>th</a:t>
            </a:r>
            <a:r>
              <a:rPr lang="en-US" b="1" dirty="0">
                <a:solidFill>
                  <a:srgbClr val="10253F"/>
                </a:solidFill>
                <a:latin typeface="Arial" panose="020B0604020202020204" pitchFamily="34" charset="0"/>
                <a:cs typeface="Arial" panose="020B0604020202020204" pitchFamily="34" charset="0"/>
              </a:rPr>
              <a:t> in 2017)</a:t>
            </a:r>
            <a:r>
              <a:rPr lang="en-US" dirty="0">
                <a:solidFill>
                  <a:srgbClr val="10253F"/>
                </a:solidFill>
                <a:latin typeface="Arial" panose="020B0604020202020204" pitchFamily="34" charset="0"/>
                <a:cs typeface="Arial" panose="020B0604020202020204" pitchFamily="34" charset="0"/>
              </a:rPr>
              <a:t/>
            </a:r>
            <a:br>
              <a:rPr lang="en-US" dirty="0">
                <a:solidFill>
                  <a:srgbClr val="10253F"/>
                </a:solidFill>
                <a:latin typeface="Arial" panose="020B0604020202020204" pitchFamily="34" charset="0"/>
                <a:cs typeface="Arial" panose="020B0604020202020204" pitchFamily="34" charset="0"/>
              </a:rPr>
            </a:br>
            <a:r>
              <a:rPr lang="en-US" b="1" dirty="0">
                <a:solidFill>
                  <a:srgbClr val="800000"/>
                </a:solidFill>
                <a:latin typeface="Arial" panose="020B0604020202020204" pitchFamily="34" charset="0"/>
                <a:cs typeface="Arial" panose="020B0604020202020204" pitchFamily="34" charset="0"/>
                <a:sym typeface="Wingdings" charset="0"/>
              </a:rPr>
              <a:t>- Quantum leap of 62 places over 8 years</a:t>
            </a:r>
          </a:p>
          <a:p>
            <a:pPr marL="342900" indent="-342900" eaLnBrk="0" hangingPunct="0">
              <a:buFontTx/>
              <a:buChar char="•"/>
            </a:pPr>
            <a:endParaRPr lang="en-US" sz="2800" b="1" dirty="0">
              <a:solidFill>
                <a:srgbClr val="10253F"/>
              </a:solidFill>
              <a:latin typeface="Arial" panose="020B0604020202020204" pitchFamily="34" charset="0"/>
              <a:cs typeface="Arial" panose="020B0604020202020204" pitchFamily="34" charset="0"/>
            </a:endParaRPr>
          </a:p>
          <a:p>
            <a:pPr marL="342900" indent="-342900" eaLnBrk="0" hangingPunct="0">
              <a:buFontTx/>
              <a:buChar char="•"/>
            </a:pPr>
            <a:r>
              <a:rPr lang="en-US" b="1" dirty="0">
                <a:solidFill>
                  <a:srgbClr val="10253F"/>
                </a:solidFill>
                <a:latin typeface="Arial" panose="020B0604020202020204" pitchFamily="34" charset="0"/>
                <a:cs typeface="Arial" panose="020B0604020202020204" pitchFamily="34" charset="0"/>
              </a:rPr>
              <a:t>Ranked 52nd in Times Higher Education World University Rankings 2018</a:t>
            </a:r>
            <a:r>
              <a:rPr lang="en-US" dirty="0">
                <a:solidFill>
                  <a:srgbClr val="10253F"/>
                </a:solidFill>
                <a:latin typeface="Arial" panose="020B0604020202020204" pitchFamily="34" charset="0"/>
                <a:cs typeface="Arial" panose="020B0604020202020204" pitchFamily="34" charset="0"/>
              </a:rPr>
              <a:t/>
            </a:r>
            <a:br>
              <a:rPr lang="en-US" dirty="0">
                <a:solidFill>
                  <a:srgbClr val="10253F"/>
                </a:solidFill>
                <a:latin typeface="Arial" panose="020B0604020202020204" pitchFamily="34" charset="0"/>
                <a:cs typeface="Arial" panose="020B0604020202020204" pitchFamily="34" charset="0"/>
              </a:rPr>
            </a:br>
            <a:r>
              <a:rPr lang="en-US" dirty="0">
                <a:solidFill>
                  <a:srgbClr val="800000"/>
                </a:solidFill>
                <a:latin typeface="Arial" panose="020B0604020202020204" pitchFamily="34" charset="0"/>
                <a:cs typeface="Arial" panose="020B0604020202020204" pitchFamily="34" charset="0"/>
              </a:rPr>
              <a:t>- </a:t>
            </a:r>
            <a:r>
              <a:rPr lang="en-US" sz="1800" b="1" dirty="0">
                <a:solidFill>
                  <a:srgbClr val="800000"/>
                </a:solidFill>
                <a:latin typeface="Arial" panose="020B0604020202020204" pitchFamily="34" charset="0"/>
                <a:cs typeface="Arial" panose="020B0604020202020204" pitchFamily="34" charset="0"/>
                <a:sym typeface="Wingdings" charset="0"/>
              </a:rPr>
              <a:t>Quantum leap of 122 places over 8 years</a:t>
            </a:r>
          </a:p>
          <a:p>
            <a:pPr eaLnBrk="0" hangingPunct="0"/>
            <a:endParaRPr lang="en-US" sz="2800" dirty="0">
              <a:solidFill>
                <a:srgbClr val="10253F"/>
              </a:solidFill>
              <a:latin typeface="Arial" panose="020B0604020202020204" pitchFamily="34" charset="0"/>
              <a:cs typeface="Arial" panose="020B0604020202020204" pitchFamily="34" charset="0"/>
            </a:endParaRPr>
          </a:p>
          <a:p>
            <a:pPr marL="342900" indent="-342900" eaLnBrk="0" hangingPunct="0">
              <a:buFontTx/>
              <a:buChar char="•"/>
            </a:pPr>
            <a:r>
              <a:rPr lang="en-US" b="1" dirty="0">
                <a:solidFill>
                  <a:srgbClr val="10253F"/>
                </a:solidFill>
                <a:latin typeface="Arial" panose="020B0604020202020204" pitchFamily="34" charset="0"/>
                <a:cs typeface="Arial" panose="020B0604020202020204" pitchFamily="34" charset="0"/>
              </a:rPr>
              <a:t>Ranked 1st in QS Asia University Rankings 2018</a:t>
            </a:r>
          </a:p>
          <a:p>
            <a:pPr marL="342900" indent="-342900" eaLnBrk="0" hangingPunct="0">
              <a:buFontTx/>
              <a:buChar char="•"/>
            </a:pPr>
            <a:endParaRPr lang="en-US" sz="2800" b="1" dirty="0">
              <a:solidFill>
                <a:srgbClr val="10253F"/>
              </a:solidFill>
              <a:latin typeface="Arial" panose="020B0604020202020204" pitchFamily="34" charset="0"/>
              <a:cs typeface="Arial" panose="020B0604020202020204" pitchFamily="34" charset="0"/>
            </a:endParaRPr>
          </a:p>
          <a:p>
            <a:pPr marL="342900" indent="-342900" eaLnBrk="0" hangingPunct="0">
              <a:buFontTx/>
              <a:buChar char="•"/>
            </a:pPr>
            <a:r>
              <a:rPr lang="en-US" b="1" dirty="0">
                <a:solidFill>
                  <a:srgbClr val="10253F"/>
                </a:solidFill>
                <a:latin typeface="Arial" panose="020B0604020202020204" pitchFamily="34" charset="0"/>
                <a:cs typeface="Arial" panose="020B0604020202020204" pitchFamily="34" charset="0"/>
              </a:rPr>
              <a:t>Ranked 1</a:t>
            </a:r>
            <a:r>
              <a:rPr lang="en-US" b="1" baseline="30000" dirty="0">
                <a:solidFill>
                  <a:srgbClr val="10253F"/>
                </a:solidFill>
                <a:latin typeface="Arial" panose="020B0604020202020204" pitchFamily="34" charset="0"/>
                <a:cs typeface="Arial" panose="020B0604020202020204" pitchFamily="34" charset="0"/>
              </a:rPr>
              <a:t>st</a:t>
            </a:r>
            <a:r>
              <a:rPr lang="en-US" b="1" dirty="0">
                <a:solidFill>
                  <a:srgbClr val="10253F"/>
                </a:solidFill>
                <a:latin typeface="Arial" panose="020B0604020202020204" pitchFamily="34" charset="0"/>
                <a:cs typeface="Arial" panose="020B0604020202020204" pitchFamily="34" charset="0"/>
              </a:rPr>
              <a:t> in QS Top-50 under 50</a:t>
            </a:r>
            <a:r>
              <a:rPr lang="en-US" dirty="0">
                <a:solidFill>
                  <a:srgbClr val="10253F"/>
                </a:solidFill>
                <a:latin typeface="Arial" panose="020B0604020202020204" pitchFamily="34" charset="0"/>
                <a:cs typeface="Arial" panose="020B0604020202020204" pitchFamily="34" charset="0"/>
              </a:rPr>
              <a:t/>
            </a:r>
            <a:br>
              <a:rPr lang="en-US" dirty="0">
                <a:solidFill>
                  <a:srgbClr val="10253F"/>
                </a:solidFill>
                <a:latin typeface="Arial" panose="020B0604020202020204" pitchFamily="34" charset="0"/>
                <a:cs typeface="Arial" panose="020B0604020202020204" pitchFamily="34" charset="0"/>
              </a:rPr>
            </a:br>
            <a:endParaRPr lang="en-US" dirty="0">
              <a:solidFill>
                <a:srgbClr val="10253F"/>
              </a:solidFill>
              <a:latin typeface="Arial" panose="020B0604020202020204" pitchFamily="34" charset="0"/>
              <a:cs typeface="Arial" panose="020B0604020202020204" pitchFamily="34" charset="0"/>
            </a:endParaRPr>
          </a:p>
          <a:p>
            <a:pPr marL="342900" indent="-342900" eaLnBrk="0" hangingPunct="0">
              <a:buFontTx/>
              <a:buChar char="•"/>
            </a:pPr>
            <a:endParaRPr lang="en-US" sz="1800" dirty="0">
              <a:solidFill>
                <a:srgbClr val="10253F"/>
              </a:solidFill>
              <a:latin typeface="Arial" panose="020B0604020202020204" pitchFamily="34" charset="0"/>
              <a:cs typeface="Arial" panose="020B0604020202020204" pitchFamily="34" charset="0"/>
            </a:endParaRPr>
          </a:p>
          <a:p>
            <a:pPr lvl="1" eaLnBrk="0" hangingPunct="0"/>
            <a:endParaRPr lang="en-US" sz="1600" dirty="0">
              <a:solidFill>
                <a:srgbClr val="10253F"/>
              </a:solidFill>
              <a:latin typeface="Arial" panose="020B0604020202020204" pitchFamily="34" charset="0"/>
              <a:ea typeface="ＭＳ Ｐゴシック" charset="0"/>
              <a:cs typeface="Arial" panose="020B0604020202020204" pitchFamily="34" charset="0"/>
            </a:endParaRPr>
          </a:p>
          <a:p>
            <a:pPr marL="342900" indent="-342900" eaLnBrk="0" hangingPunct="0">
              <a:spcBef>
                <a:spcPct val="20000"/>
              </a:spcBef>
              <a:buFontTx/>
              <a:buChar char="•"/>
            </a:pPr>
            <a:endParaRPr lang="en-US" sz="800" dirty="0">
              <a:solidFill>
                <a:srgbClr val="10253F"/>
              </a:solidFill>
              <a:latin typeface="Arial" panose="020B0604020202020204" pitchFamily="34" charset="0"/>
              <a:cs typeface="Arial" panose="020B0604020202020204" pitchFamily="34" charset="0"/>
            </a:endParaRPr>
          </a:p>
        </p:txBody>
      </p:sp>
      <p:sp>
        <p:nvSpPr>
          <p:cNvPr id="5" name="32-Point Star 2"/>
          <p:cNvSpPr>
            <a:spLocks noChangeArrowheads="1"/>
          </p:cNvSpPr>
          <p:nvPr/>
        </p:nvSpPr>
        <p:spPr bwMode="auto">
          <a:xfrm>
            <a:off x="7117136" y="1395412"/>
            <a:ext cx="1079500" cy="747713"/>
          </a:xfrm>
          <a:prstGeom prst="star32">
            <a:avLst>
              <a:gd name="adj" fmla="val 37500"/>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algn="ctr">
              <a:lnSpc>
                <a:spcPct val="80000"/>
              </a:lnSpc>
              <a:spcBef>
                <a:spcPct val="30000"/>
              </a:spcBef>
            </a:pPr>
            <a:r>
              <a:rPr lang="en-US" sz="1600" dirty="0">
                <a:cs typeface="Arial" charset="0"/>
              </a:rPr>
              <a:t>74</a:t>
            </a:r>
            <a:r>
              <a:rPr lang="en-US" sz="1600" baseline="30000" dirty="0">
                <a:cs typeface="Arial" charset="0"/>
              </a:rPr>
              <a:t>th</a:t>
            </a:r>
            <a:r>
              <a:rPr lang="en-US" sz="1600" dirty="0">
                <a:cs typeface="Arial" charset="0"/>
              </a:rPr>
              <a:t> </a:t>
            </a:r>
            <a:r>
              <a:rPr lang="en-US" sz="1200" dirty="0">
                <a:cs typeface="Arial" charset="0"/>
              </a:rPr>
              <a:t> </a:t>
            </a:r>
            <a:r>
              <a:rPr lang="en-US" sz="900" dirty="0">
                <a:cs typeface="Arial" charset="0"/>
              </a:rPr>
              <a:t>in 2010</a:t>
            </a:r>
            <a:endParaRPr lang="en-US" sz="1000" dirty="0">
              <a:cs typeface="Arial" charset="0"/>
            </a:endParaRPr>
          </a:p>
        </p:txBody>
      </p:sp>
      <p:sp>
        <p:nvSpPr>
          <p:cNvPr id="6" name="32-Point Star 2"/>
          <p:cNvSpPr>
            <a:spLocks noChangeArrowheads="1"/>
          </p:cNvSpPr>
          <p:nvPr/>
        </p:nvSpPr>
        <p:spPr bwMode="auto">
          <a:xfrm>
            <a:off x="7850934" y="2174875"/>
            <a:ext cx="1196975" cy="747712"/>
          </a:xfrm>
          <a:prstGeom prst="star32">
            <a:avLst>
              <a:gd name="adj" fmla="val 37500"/>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algn="ctr">
              <a:lnSpc>
                <a:spcPct val="80000"/>
              </a:lnSpc>
              <a:spcBef>
                <a:spcPct val="30000"/>
              </a:spcBef>
            </a:pPr>
            <a:r>
              <a:rPr lang="en-US" sz="1600" dirty="0">
                <a:cs typeface="Arial" charset="0"/>
              </a:rPr>
              <a:t>174</a:t>
            </a:r>
            <a:r>
              <a:rPr lang="en-US" sz="1600" baseline="30000" dirty="0">
                <a:cs typeface="Arial" charset="0"/>
              </a:rPr>
              <a:t>th</a:t>
            </a:r>
            <a:r>
              <a:rPr lang="en-US" sz="1600" dirty="0">
                <a:cs typeface="Arial" charset="0"/>
              </a:rPr>
              <a:t> </a:t>
            </a:r>
            <a:r>
              <a:rPr lang="en-US" sz="1200" dirty="0">
                <a:cs typeface="Arial" charset="0"/>
              </a:rPr>
              <a:t> </a:t>
            </a:r>
            <a:r>
              <a:rPr lang="en-US" sz="900" dirty="0">
                <a:cs typeface="Arial" charset="0"/>
              </a:rPr>
              <a:t>in 2010</a:t>
            </a:r>
            <a:endParaRPr lang="en-US" sz="1000" dirty="0">
              <a:cs typeface="Arial" charset="0"/>
            </a:endParaRPr>
          </a:p>
        </p:txBody>
      </p:sp>
      <p:sp>
        <p:nvSpPr>
          <p:cNvPr id="7" name="32-Point Star 2"/>
          <p:cNvSpPr>
            <a:spLocks noChangeArrowheads="1"/>
          </p:cNvSpPr>
          <p:nvPr/>
        </p:nvSpPr>
        <p:spPr bwMode="auto">
          <a:xfrm>
            <a:off x="6166223" y="2946938"/>
            <a:ext cx="1079500" cy="753525"/>
          </a:xfrm>
          <a:prstGeom prst="star32">
            <a:avLst>
              <a:gd name="adj" fmla="val 37500"/>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algn="ctr">
              <a:lnSpc>
                <a:spcPct val="80000"/>
              </a:lnSpc>
              <a:spcBef>
                <a:spcPct val="30000"/>
              </a:spcBef>
            </a:pPr>
            <a:r>
              <a:rPr lang="en-US" sz="1600" dirty="0">
                <a:cs typeface="Arial" charset="0"/>
              </a:rPr>
              <a:t>14</a:t>
            </a:r>
            <a:r>
              <a:rPr lang="en-US" sz="1600" baseline="30000" dirty="0">
                <a:cs typeface="Arial" charset="0"/>
              </a:rPr>
              <a:t>th</a:t>
            </a:r>
            <a:r>
              <a:rPr lang="en-US" sz="1600" dirty="0">
                <a:cs typeface="Arial" charset="0"/>
              </a:rPr>
              <a:t> </a:t>
            </a:r>
            <a:r>
              <a:rPr lang="en-US" sz="1200" dirty="0">
                <a:cs typeface="Arial" charset="0"/>
              </a:rPr>
              <a:t> </a:t>
            </a:r>
            <a:r>
              <a:rPr lang="en-US" sz="900" dirty="0">
                <a:cs typeface="Arial" charset="0"/>
              </a:rPr>
              <a:t>in 2009</a:t>
            </a:r>
            <a:endParaRPr lang="en-US" sz="1000" dirty="0">
              <a:cs typeface="Arial" charset="0"/>
            </a:endParaRPr>
          </a:p>
        </p:txBody>
      </p:sp>
      <p:sp>
        <p:nvSpPr>
          <p:cNvPr id="8" name="32-Point Star 12"/>
          <p:cNvSpPr>
            <a:spLocks noChangeArrowheads="1"/>
          </p:cNvSpPr>
          <p:nvPr/>
        </p:nvSpPr>
        <p:spPr bwMode="auto">
          <a:xfrm>
            <a:off x="4725614" y="3700463"/>
            <a:ext cx="1079500" cy="825500"/>
          </a:xfrm>
          <a:prstGeom prst="star32">
            <a:avLst>
              <a:gd name="adj" fmla="val 37500"/>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algn="ctr">
              <a:lnSpc>
                <a:spcPct val="80000"/>
              </a:lnSpc>
              <a:spcBef>
                <a:spcPct val="30000"/>
              </a:spcBef>
            </a:pPr>
            <a:r>
              <a:rPr lang="en-US" sz="1600" dirty="0">
                <a:cs typeface="Arial" charset="0"/>
              </a:rPr>
              <a:t>4</a:t>
            </a:r>
            <a:r>
              <a:rPr lang="en-US" sz="1600" baseline="30000" dirty="0">
                <a:cs typeface="Arial" charset="0"/>
              </a:rPr>
              <a:t>th</a:t>
            </a:r>
            <a:r>
              <a:rPr lang="en-US" sz="1200" dirty="0">
                <a:cs typeface="Arial" charset="0"/>
              </a:rPr>
              <a:t> </a:t>
            </a:r>
          </a:p>
          <a:p>
            <a:pPr algn="ctr">
              <a:lnSpc>
                <a:spcPct val="80000"/>
              </a:lnSpc>
              <a:spcBef>
                <a:spcPct val="30000"/>
              </a:spcBef>
            </a:pPr>
            <a:r>
              <a:rPr lang="en-US" sz="900" dirty="0">
                <a:cs typeface="Arial" charset="0"/>
              </a:rPr>
              <a:t>in 2012</a:t>
            </a:r>
            <a:endParaRPr lang="en-US" sz="1000" dirty="0">
              <a:cs typeface="Arial" charset="0"/>
            </a:endParaRPr>
          </a:p>
        </p:txBody>
      </p:sp>
    </p:spTree>
    <p:extLst>
      <p:ext uri="{BB962C8B-B14F-4D97-AF65-F5344CB8AC3E}">
        <p14:creationId xmlns:p14="http://schemas.microsoft.com/office/powerpoint/2010/main" val="2383708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8693" y="522838"/>
            <a:ext cx="6326615" cy="4134880"/>
          </a:xfrm>
          <a:prstGeom prst="rect">
            <a:avLst/>
          </a:prstGeom>
        </p:spPr>
      </p:pic>
      <p:sp>
        <p:nvSpPr>
          <p:cNvPr id="4" name="Title 1"/>
          <p:cNvSpPr>
            <a:spLocks noGrp="1"/>
          </p:cNvSpPr>
          <p:nvPr/>
        </p:nvSpPr>
        <p:spPr bwMode="auto">
          <a:xfrm>
            <a:off x="1143000" y="0"/>
            <a:ext cx="6858000" cy="522838"/>
          </a:xfrm>
          <a:prstGeom prst="rect">
            <a:avLst/>
          </a:prstGeom>
          <a:solidFill>
            <a:srgbClr val="E7FF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b="1">
                <a:solidFill>
                  <a:srgbClr val="FF0000"/>
                </a:solidFill>
                <a:latin typeface="+mj-lt"/>
                <a:ea typeface="+mj-ea"/>
                <a:cs typeface="+mj-cs"/>
              </a:defRPr>
            </a:lvl1pPr>
            <a:lvl2pPr algn="l" rtl="0" eaLnBrk="0" fontAlgn="base" hangingPunct="0">
              <a:spcBef>
                <a:spcPct val="0"/>
              </a:spcBef>
              <a:spcAft>
                <a:spcPct val="0"/>
              </a:spcAft>
              <a:defRPr sz="3200" b="1">
                <a:solidFill>
                  <a:srgbClr val="FF0000"/>
                </a:solidFill>
                <a:latin typeface="Verdana" pitchFamily="34" charset="0"/>
                <a:cs typeface="Arial" pitchFamily="34" charset="0"/>
              </a:defRPr>
            </a:lvl2pPr>
            <a:lvl3pPr algn="l" rtl="0" eaLnBrk="0" fontAlgn="base" hangingPunct="0">
              <a:spcBef>
                <a:spcPct val="0"/>
              </a:spcBef>
              <a:spcAft>
                <a:spcPct val="0"/>
              </a:spcAft>
              <a:defRPr sz="3200" b="1">
                <a:solidFill>
                  <a:srgbClr val="FF0000"/>
                </a:solidFill>
                <a:latin typeface="Verdana" pitchFamily="34" charset="0"/>
                <a:cs typeface="Arial" pitchFamily="34" charset="0"/>
              </a:defRPr>
            </a:lvl3pPr>
            <a:lvl4pPr algn="l" rtl="0" eaLnBrk="0" fontAlgn="base" hangingPunct="0">
              <a:spcBef>
                <a:spcPct val="0"/>
              </a:spcBef>
              <a:spcAft>
                <a:spcPct val="0"/>
              </a:spcAft>
              <a:defRPr sz="3200" b="1">
                <a:solidFill>
                  <a:srgbClr val="FF0000"/>
                </a:solidFill>
                <a:latin typeface="Verdana" pitchFamily="34" charset="0"/>
                <a:cs typeface="Arial" pitchFamily="34" charset="0"/>
              </a:defRPr>
            </a:lvl4pPr>
            <a:lvl5pPr algn="l" rtl="0" eaLnBrk="0" fontAlgn="base" hangingPunct="0">
              <a:spcBef>
                <a:spcPct val="0"/>
              </a:spcBef>
              <a:spcAft>
                <a:spcPct val="0"/>
              </a:spcAft>
              <a:defRPr sz="3200" b="1">
                <a:solidFill>
                  <a:srgbClr val="FF0000"/>
                </a:solidFill>
                <a:latin typeface="Verdana" pitchFamily="34" charset="0"/>
                <a:cs typeface="Arial" pitchFamily="34" charset="0"/>
              </a:defRPr>
            </a:lvl5pPr>
            <a:lvl6pPr marL="457200" algn="l" rtl="0" fontAlgn="base">
              <a:spcBef>
                <a:spcPct val="0"/>
              </a:spcBef>
              <a:spcAft>
                <a:spcPct val="0"/>
              </a:spcAft>
              <a:defRPr sz="3200" b="1">
                <a:solidFill>
                  <a:srgbClr val="FF0000"/>
                </a:solidFill>
                <a:latin typeface="Verdana" pitchFamily="34" charset="0"/>
                <a:cs typeface="Arial" pitchFamily="34" charset="0"/>
              </a:defRPr>
            </a:lvl6pPr>
            <a:lvl7pPr marL="914400" algn="l" rtl="0" fontAlgn="base">
              <a:spcBef>
                <a:spcPct val="0"/>
              </a:spcBef>
              <a:spcAft>
                <a:spcPct val="0"/>
              </a:spcAft>
              <a:defRPr sz="3200" b="1">
                <a:solidFill>
                  <a:srgbClr val="FF0000"/>
                </a:solidFill>
                <a:latin typeface="Verdana" pitchFamily="34" charset="0"/>
                <a:cs typeface="Arial" pitchFamily="34" charset="0"/>
              </a:defRPr>
            </a:lvl7pPr>
            <a:lvl8pPr marL="1371600" algn="l" rtl="0" fontAlgn="base">
              <a:spcBef>
                <a:spcPct val="0"/>
              </a:spcBef>
              <a:spcAft>
                <a:spcPct val="0"/>
              </a:spcAft>
              <a:defRPr sz="3200" b="1">
                <a:solidFill>
                  <a:srgbClr val="FF0000"/>
                </a:solidFill>
                <a:latin typeface="Verdana" pitchFamily="34" charset="0"/>
                <a:cs typeface="Arial" pitchFamily="34" charset="0"/>
              </a:defRPr>
            </a:lvl8pPr>
            <a:lvl9pPr marL="1828800" algn="l" rtl="0" fontAlgn="base">
              <a:spcBef>
                <a:spcPct val="0"/>
              </a:spcBef>
              <a:spcAft>
                <a:spcPct val="0"/>
              </a:spcAft>
              <a:defRPr sz="3200" b="1">
                <a:solidFill>
                  <a:srgbClr val="FF0000"/>
                </a:solidFill>
                <a:latin typeface="Verdana" pitchFamily="34" charset="0"/>
                <a:cs typeface="Arial" pitchFamily="34" charset="0"/>
              </a:defRPr>
            </a:lvl9pPr>
          </a:lstStyle>
          <a:p>
            <a:pPr algn="ctr"/>
            <a:endParaRPr lang="en-US" altLang="en-US" sz="2100" dirty="0">
              <a:latin typeface="Arial Narrow" panose="020B0606020202030204" pitchFamily="34" charset="0"/>
            </a:endParaRPr>
          </a:p>
          <a:p>
            <a:pPr algn="ctr"/>
            <a:r>
              <a:rPr lang="en-SG" altLang="en-US" sz="2100" dirty="0">
                <a:latin typeface="Arial Narrow" panose="020B0606020202030204" pitchFamily="34" charset="0"/>
              </a:rPr>
              <a:t>Normalized Citation Impact (NCI) for Top 9 Asian Institutions</a:t>
            </a:r>
            <a:endParaRPr lang="en-US" altLang="en-US" sz="2100" dirty="0">
              <a:latin typeface="Arial Narrow" panose="020B0606020202030204" pitchFamily="34" charset="0"/>
            </a:endParaRPr>
          </a:p>
          <a:p>
            <a:pPr algn="ctr"/>
            <a:endParaRPr lang="en-US" altLang="en-US" sz="2100" dirty="0">
              <a:latin typeface="Arial Narrow" panose="020B0606020202030204" pitchFamily="34" charset="0"/>
            </a:endParaRPr>
          </a:p>
        </p:txBody>
      </p:sp>
      <p:sp>
        <p:nvSpPr>
          <p:cNvPr id="2" name="TextBox 1"/>
          <p:cNvSpPr txBox="1"/>
          <p:nvPr/>
        </p:nvSpPr>
        <p:spPr>
          <a:xfrm>
            <a:off x="2035570" y="1656038"/>
            <a:ext cx="2460992" cy="276999"/>
          </a:xfrm>
          <a:prstGeom prst="rect">
            <a:avLst/>
          </a:prstGeom>
          <a:noFill/>
        </p:spPr>
        <p:txBody>
          <a:bodyPr wrap="square" rtlCol="0">
            <a:spAutoFit/>
          </a:bodyPr>
          <a:lstStyle/>
          <a:p>
            <a:r>
              <a:rPr lang="en-US" sz="1200" dirty="0">
                <a:solidFill>
                  <a:srgbClr val="0000FF"/>
                </a:solidFill>
              </a:rPr>
              <a:t>Source: </a:t>
            </a:r>
            <a:r>
              <a:rPr lang="en-US" sz="1200" dirty="0" err="1">
                <a:solidFill>
                  <a:srgbClr val="0000FF"/>
                </a:solidFill>
              </a:rPr>
              <a:t>Clarivate</a:t>
            </a:r>
            <a:r>
              <a:rPr lang="en-US" sz="1200" dirty="0">
                <a:solidFill>
                  <a:srgbClr val="0000FF"/>
                </a:solidFill>
              </a:rPr>
              <a:t> Analytics </a:t>
            </a:r>
            <a:r>
              <a:rPr lang="en-US" sz="1200" dirty="0" err="1">
                <a:solidFill>
                  <a:srgbClr val="0000FF"/>
                </a:solidFill>
              </a:rPr>
              <a:t>InCites</a:t>
            </a:r>
            <a:r>
              <a:rPr lang="en-US" sz="1200" baseline="30000" dirty="0" err="1">
                <a:solidFill>
                  <a:srgbClr val="0000FF"/>
                </a:solidFill>
              </a:rPr>
              <a:t>TM</a:t>
            </a:r>
            <a:endParaRPr lang="en-US" sz="1200" baseline="30000" dirty="0">
              <a:solidFill>
                <a:srgbClr val="0000FF"/>
              </a:solidFill>
            </a:endParaRPr>
          </a:p>
        </p:txBody>
      </p:sp>
    </p:spTree>
    <p:extLst>
      <p:ext uri="{BB962C8B-B14F-4D97-AF65-F5344CB8AC3E}">
        <p14:creationId xmlns:p14="http://schemas.microsoft.com/office/powerpoint/2010/main" val="392789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857250"/>
          </a:xfrm>
        </p:spPr>
        <p:txBody>
          <a:bodyPr/>
          <a:lstStyle/>
          <a:p>
            <a:pPr algn="ctr"/>
            <a:r>
              <a:rPr lang="en-GB" b="1" dirty="0">
                <a:solidFill>
                  <a:srgbClr val="FF0000"/>
                </a:solidFill>
                <a:latin typeface="+mn-lt"/>
              </a:rPr>
              <a:t>Putting RI into Operation (1)</a:t>
            </a:r>
          </a:p>
        </p:txBody>
      </p:sp>
      <p:sp>
        <p:nvSpPr>
          <p:cNvPr id="3" name="Content Placeholder 2"/>
          <p:cNvSpPr>
            <a:spLocks noGrp="1"/>
          </p:cNvSpPr>
          <p:nvPr>
            <p:ph idx="1"/>
          </p:nvPr>
        </p:nvSpPr>
        <p:spPr>
          <a:xfrm>
            <a:off x="0" y="1038225"/>
            <a:ext cx="9067800" cy="3886200"/>
          </a:xfrm>
        </p:spPr>
        <p:txBody>
          <a:bodyPr>
            <a:normAutofit fontScale="62500" lnSpcReduction="20000"/>
          </a:bodyPr>
          <a:lstStyle/>
          <a:p>
            <a:r>
              <a:rPr lang="en-GB" sz="2900" dirty="0">
                <a:latin typeface="+mn-lt"/>
              </a:rPr>
              <a:t>Policy and procedures originally based on the ORI ‘template’, revised and updated to meet local concerns and relevant national legislative changes (PDPA and HBRA) in 2012 and 2018</a:t>
            </a:r>
          </a:p>
          <a:p>
            <a:pPr marL="0" indent="0">
              <a:buNone/>
            </a:pPr>
            <a:endParaRPr lang="en-GB" sz="2900" dirty="0">
              <a:latin typeface="+mn-lt"/>
            </a:endParaRPr>
          </a:p>
          <a:p>
            <a:r>
              <a:rPr lang="en-GB" sz="2900" dirty="0">
                <a:latin typeface="+mn-lt"/>
              </a:rPr>
              <a:t>Incorporates previous ‘guidance notes’ as policy</a:t>
            </a:r>
          </a:p>
          <a:p>
            <a:pPr marL="0" indent="0">
              <a:buNone/>
            </a:pPr>
            <a:endParaRPr lang="en-GB" sz="2900" dirty="0">
              <a:latin typeface="+mn-lt"/>
            </a:endParaRPr>
          </a:p>
          <a:p>
            <a:r>
              <a:rPr lang="en-GB" sz="2900" dirty="0">
                <a:latin typeface="+mn-lt"/>
              </a:rPr>
              <a:t>Procedures made compatible with university’s disciplinary processes</a:t>
            </a:r>
          </a:p>
          <a:p>
            <a:pPr marL="0" indent="0">
              <a:buNone/>
            </a:pPr>
            <a:endParaRPr lang="en-GB" sz="2900" dirty="0">
              <a:latin typeface="+mn-lt"/>
            </a:endParaRPr>
          </a:p>
          <a:p>
            <a:r>
              <a:rPr lang="en-GB" sz="2900" dirty="0">
                <a:latin typeface="+mn-lt"/>
              </a:rPr>
              <a:t>Strong support from the University Leadership and Board of Trustees (</a:t>
            </a:r>
            <a:r>
              <a:rPr lang="en-GB" sz="2900" dirty="0" err="1">
                <a:latin typeface="+mn-lt"/>
              </a:rPr>
              <a:t>BoT</a:t>
            </a:r>
            <a:r>
              <a:rPr lang="en-GB" sz="2900" dirty="0">
                <a:latin typeface="+mn-lt"/>
              </a:rPr>
              <a:t>)</a:t>
            </a:r>
          </a:p>
          <a:p>
            <a:pPr marL="0" indent="0">
              <a:buNone/>
            </a:pPr>
            <a:endParaRPr lang="en-GB" sz="2900" dirty="0">
              <a:latin typeface="+mn-lt"/>
            </a:endParaRPr>
          </a:p>
          <a:p>
            <a:r>
              <a:rPr lang="en-GB" sz="2900" b="1" dirty="0">
                <a:solidFill>
                  <a:srgbClr val="FF0000"/>
                </a:solidFill>
                <a:latin typeface="+mn-lt"/>
              </a:rPr>
              <a:t>Development of mandatory educational packages for faculty, research staff and students</a:t>
            </a:r>
          </a:p>
          <a:p>
            <a:pPr marL="0" indent="0">
              <a:buNone/>
            </a:pPr>
            <a:endParaRPr lang="en-GB" sz="2900" b="1" dirty="0">
              <a:solidFill>
                <a:srgbClr val="FF0000"/>
              </a:solidFill>
              <a:latin typeface="+mn-lt"/>
            </a:endParaRPr>
          </a:p>
          <a:p>
            <a:r>
              <a:rPr lang="en-GB" sz="2900" dirty="0">
                <a:latin typeface="+mn-lt"/>
              </a:rPr>
              <a:t>Creation of university-wide RI network of ‘points of contact’ – now the Associate Chairs (Research) or equivalent</a:t>
            </a:r>
          </a:p>
          <a:p>
            <a:endParaRPr lang="en-GB" sz="2400" dirty="0"/>
          </a:p>
          <a:p>
            <a:endParaRPr lang="en-GB" sz="2400" dirty="0"/>
          </a:p>
          <a:p>
            <a:endParaRPr lang="en-GB" dirty="0"/>
          </a:p>
        </p:txBody>
      </p:sp>
    </p:spTree>
    <p:extLst>
      <p:ext uri="{BB962C8B-B14F-4D97-AF65-F5344CB8AC3E}">
        <p14:creationId xmlns:p14="http://schemas.microsoft.com/office/powerpoint/2010/main" val="25798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1"/>
            <a:ext cx="8229600" cy="857250"/>
          </a:xfrm>
        </p:spPr>
        <p:txBody>
          <a:bodyPr/>
          <a:lstStyle/>
          <a:p>
            <a:pPr algn="ctr"/>
            <a:r>
              <a:rPr lang="en-GB" b="1" dirty="0">
                <a:solidFill>
                  <a:srgbClr val="FF0000"/>
                </a:solidFill>
                <a:latin typeface="+mn-lt"/>
              </a:rPr>
              <a:t>Putting RI into Operation (2)</a:t>
            </a:r>
          </a:p>
        </p:txBody>
      </p:sp>
      <p:sp>
        <p:nvSpPr>
          <p:cNvPr id="3" name="Content Placeholder 2"/>
          <p:cNvSpPr>
            <a:spLocks noGrp="1"/>
          </p:cNvSpPr>
          <p:nvPr>
            <p:ph idx="1"/>
          </p:nvPr>
        </p:nvSpPr>
        <p:spPr>
          <a:xfrm>
            <a:off x="0" y="1114425"/>
            <a:ext cx="9144000" cy="3695700"/>
          </a:xfrm>
        </p:spPr>
        <p:txBody>
          <a:bodyPr>
            <a:normAutofit fontScale="70000" lnSpcReduction="20000"/>
          </a:bodyPr>
          <a:lstStyle/>
          <a:p>
            <a:r>
              <a:rPr lang="en-GB" sz="2400" dirty="0"/>
              <a:t>Creation of a Research Integrity &amp; Ethics Office (RIEO)</a:t>
            </a:r>
          </a:p>
          <a:p>
            <a:pPr marL="0" indent="0">
              <a:buNone/>
            </a:pPr>
            <a:endParaRPr lang="en-GB" sz="2400" dirty="0"/>
          </a:p>
          <a:p>
            <a:r>
              <a:rPr lang="en-GB" sz="2400" dirty="0"/>
              <a:t>Supporting revised and updated IRB (formed 2012) and IACUC (formed 2007)</a:t>
            </a:r>
          </a:p>
          <a:p>
            <a:pPr marL="0" indent="0">
              <a:buNone/>
            </a:pPr>
            <a:r>
              <a:rPr lang="en-GB" sz="2400" dirty="0"/>
              <a:t>      structures (2016/2018)</a:t>
            </a:r>
          </a:p>
          <a:p>
            <a:pPr marL="0" indent="0">
              <a:buNone/>
            </a:pPr>
            <a:endParaRPr lang="en-GB" sz="2400" dirty="0"/>
          </a:p>
          <a:p>
            <a:r>
              <a:rPr lang="en-GB" sz="2400" dirty="0" err="1"/>
              <a:t>BoT</a:t>
            </a:r>
            <a:r>
              <a:rPr lang="en-GB" sz="2400" dirty="0"/>
              <a:t> adopts Enterprise Risk Management (ERM) as keynote policy – research integrity and data handling identified as high profile risks</a:t>
            </a:r>
          </a:p>
          <a:p>
            <a:pPr marL="0" indent="0">
              <a:buNone/>
            </a:pPr>
            <a:endParaRPr lang="en-GB" sz="2400" dirty="0"/>
          </a:p>
          <a:p>
            <a:r>
              <a:rPr lang="en-GB" sz="2400" dirty="0"/>
              <a:t>Establishing mandatory Data Management Planning to address data concerns</a:t>
            </a:r>
          </a:p>
          <a:p>
            <a:pPr marL="0" indent="0">
              <a:buNone/>
            </a:pPr>
            <a:endParaRPr lang="en-GB" sz="2400" dirty="0"/>
          </a:p>
          <a:p>
            <a:r>
              <a:rPr lang="en-GB" sz="2400" dirty="0"/>
              <a:t>Now moving into audit and compliance monitoring</a:t>
            </a:r>
          </a:p>
          <a:p>
            <a:pPr marL="0" indent="0">
              <a:buNone/>
            </a:pPr>
            <a:endParaRPr lang="en-GB" sz="2400" dirty="0"/>
          </a:p>
          <a:p>
            <a:r>
              <a:rPr lang="en-GB" sz="2400" dirty="0"/>
              <a:t>Creating a grant call for research into research integrity in NTU (2018)</a:t>
            </a:r>
          </a:p>
          <a:p>
            <a:endParaRPr lang="en-GB" sz="2400" dirty="0"/>
          </a:p>
          <a:p>
            <a:endParaRPr lang="en-GB" sz="2400" dirty="0"/>
          </a:p>
          <a:p>
            <a:endParaRPr lang="en-GB" sz="2400" dirty="0"/>
          </a:p>
          <a:p>
            <a:endParaRPr lang="en-GB" sz="2400" dirty="0"/>
          </a:p>
          <a:p>
            <a:endParaRPr lang="en-GB" dirty="0"/>
          </a:p>
        </p:txBody>
      </p:sp>
    </p:spTree>
    <p:extLst>
      <p:ext uri="{BB962C8B-B14F-4D97-AF65-F5344CB8AC3E}">
        <p14:creationId xmlns:p14="http://schemas.microsoft.com/office/powerpoint/2010/main" val="4095940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4522" y="1608068"/>
            <a:ext cx="3235715" cy="3021428"/>
          </a:xfrm>
          <a:prstGeom prst="rect">
            <a:avLst/>
          </a:prstGeom>
        </p:spPr>
      </p:pic>
      <p:pic>
        <p:nvPicPr>
          <p:cNvPr id="3" name="Picture 2"/>
          <p:cNvPicPr>
            <a:picLocks noChangeAspect="1"/>
          </p:cNvPicPr>
          <p:nvPr/>
        </p:nvPicPr>
        <p:blipFill>
          <a:blip r:embed="rId3"/>
          <a:stretch>
            <a:fillRect/>
          </a:stretch>
        </p:blipFill>
        <p:spPr>
          <a:xfrm>
            <a:off x="87081" y="1549122"/>
            <a:ext cx="5619046" cy="3294366"/>
          </a:xfrm>
          <a:prstGeom prst="rect">
            <a:avLst/>
          </a:prstGeom>
        </p:spPr>
      </p:pic>
      <p:sp>
        <p:nvSpPr>
          <p:cNvPr id="7" name="Rectangle 6"/>
          <p:cNvSpPr/>
          <p:nvPr/>
        </p:nvSpPr>
        <p:spPr bwMode="auto">
          <a:xfrm>
            <a:off x="3231375" y="2044014"/>
            <a:ext cx="2020044" cy="240730"/>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baseline="-25000">
              <a:latin typeface="Arial" charset="0"/>
              <a:ea typeface="ＭＳ Ｐゴシック" pitchFamily="64" charset="-128"/>
            </a:endParaRPr>
          </a:p>
        </p:txBody>
      </p:sp>
      <p:sp>
        <p:nvSpPr>
          <p:cNvPr id="9" name="Rectangle 8"/>
          <p:cNvSpPr/>
          <p:nvPr/>
        </p:nvSpPr>
        <p:spPr bwMode="auto">
          <a:xfrm>
            <a:off x="3221850" y="1794526"/>
            <a:ext cx="1931175" cy="124449"/>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baseline="-25000">
              <a:latin typeface="Arial" charset="0"/>
              <a:ea typeface="ＭＳ Ｐゴシック" pitchFamily="64" charset="-128"/>
            </a:endParaRPr>
          </a:p>
        </p:txBody>
      </p:sp>
      <p:sp>
        <p:nvSpPr>
          <p:cNvPr id="8" name="TextBox 7"/>
          <p:cNvSpPr txBox="1"/>
          <p:nvPr/>
        </p:nvSpPr>
        <p:spPr>
          <a:xfrm>
            <a:off x="1096845" y="132192"/>
            <a:ext cx="6666030" cy="1446550"/>
          </a:xfrm>
          <a:prstGeom prst="rect">
            <a:avLst/>
          </a:prstGeom>
          <a:noFill/>
        </p:spPr>
        <p:txBody>
          <a:bodyPr wrap="square" rtlCol="0">
            <a:spAutoFit/>
          </a:bodyPr>
          <a:lstStyle/>
          <a:p>
            <a:pPr algn="ctr"/>
            <a:r>
              <a:rPr lang="en-SG" sz="2400" b="1" dirty="0">
                <a:solidFill>
                  <a:srgbClr val="FF0000"/>
                </a:solidFill>
              </a:rPr>
              <a:t>ENTERPRISE RISK MANAGEMENT (ERM)</a:t>
            </a:r>
          </a:p>
          <a:p>
            <a:pPr algn="ctr"/>
            <a:r>
              <a:rPr lang="en-SG" sz="2400" b="1" dirty="0">
                <a:solidFill>
                  <a:srgbClr val="FF0000"/>
                </a:solidFill>
              </a:rPr>
              <a:t>NTU RISK MAP 2017</a:t>
            </a:r>
            <a:endParaRPr lang="en-SG" sz="2400" dirty="0">
              <a:solidFill>
                <a:srgbClr val="FF0000"/>
              </a:solidFill>
            </a:endParaRPr>
          </a:p>
          <a:p>
            <a:r>
              <a:rPr lang="en-SG" sz="2000" dirty="0"/>
              <a:t>Risk #1: Research misconduct</a:t>
            </a:r>
          </a:p>
          <a:p>
            <a:r>
              <a:rPr lang="en-SG" sz="2000" dirty="0"/>
              <a:t>Risk #3: Inadequate research data management and recording</a:t>
            </a:r>
            <a:endParaRPr lang="en-US" sz="2000" dirty="0"/>
          </a:p>
        </p:txBody>
      </p:sp>
    </p:spTree>
    <p:extLst>
      <p:ext uri="{BB962C8B-B14F-4D97-AF65-F5344CB8AC3E}">
        <p14:creationId xmlns:p14="http://schemas.microsoft.com/office/powerpoint/2010/main" val="1834565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latin typeface="+mn-lt"/>
              </a:rPr>
              <a:t>Data</a:t>
            </a:r>
          </a:p>
        </p:txBody>
      </p:sp>
      <p:sp>
        <p:nvSpPr>
          <p:cNvPr id="3" name="Content Placeholder 2"/>
          <p:cNvSpPr>
            <a:spLocks noGrp="1"/>
          </p:cNvSpPr>
          <p:nvPr>
            <p:ph idx="1"/>
          </p:nvPr>
        </p:nvSpPr>
        <p:spPr/>
        <p:txBody>
          <a:bodyPr>
            <a:normAutofit fontScale="77500" lnSpcReduction="20000"/>
          </a:bodyPr>
          <a:lstStyle/>
          <a:p>
            <a:r>
              <a:rPr lang="en-GB" dirty="0"/>
              <a:t>Planning research including mandatory Data Management Planning – DMP</a:t>
            </a:r>
          </a:p>
          <a:p>
            <a:r>
              <a:rPr lang="en-GB" dirty="0"/>
              <a:t>Repeat experiments and data storage in multiple places and date stamped</a:t>
            </a:r>
          </a:p>
          <a:p>
            <a:r>
              <a:rPr lang="en-GB" dirty="0"/>
              <a:t>University ‘owns’ all data</a:t>
            </a:r>
          </a:p>
          <a:p>
            <a:r>
              <a:rPr lang="en-GB" dirty="0"/>
              <a:t>Need to retain &amp; archive data for 10 years post publication/patent/project end </a:t>
            </a:r>
          </a:p>
          <a:p>
            <a:r>
              <a:rPr lang="en-GB" dirty="0"/>
              <a:t>Transparency and accountability (open access)</a:t>
            </a:r>
          </a:p>
        </p:txBody>
      </p:sp>
    </p:spTree>
    <p:extLst>
      <p:ext uri="{BB962C8B-B14F-4D97-AF65-F5344CB8AC3E}">
        <p14:creationId xmlns:p14="http://schemas.microsoft.com/office/powerpoint/2010/main" val="2674774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ctr"/>
            <a:r>
              <a:rPr lang="en-GB" b="1" dirty="0">
                <a:solidFill>
                  <a:srgbClr val="FF0000"/>
                </a:solidFill>
                <a:latin typeface="+mn-lt"/>
              </a:rPr>
              <a:t>Investigatory Procedures (1)</a:t>
            </a:r>
          </a:p>
        </p:txBody>
      </p:sp>
      <p:sp>
        <p:nvSpPr>
          <p:cNvPr id="3" name="Content Placeholder 2"/>
          <p:cNvSpPr>
            <a:spLocks noGrp="1"/>
          </p:cNvSpPr>
          <p:nvPr>
            <p:ph idx="1"/>
          </p:nvPr>
        </p:nvSpPr>
        <p:spPr>
          <a:xfrm>
            <a:off x="0" y="876300"/>
            <a:ext cx="9144000" cy="3943350"/>
          </a:xfrm>
        </p:spPr>
        <p:txBody>
          <a:bodyPr>
            <a:normAutofit fontScale="85000" lnSpcReduction="10000"/>
          </a:bodyPr>
          <a:lstStyle/>
          <a:p>
            <a:r>
              <a:rPr lang="en-GB" dirty="0">
                <a:latin typeface="+mn-lt"/>
              </a:rPr>
              <a:t>RIO, on receipt of allegations, starts preliminary investigation</a:t>
            </a:r>
          </a:p>
          <a:p>
            <a:r>
              <a:rPr lang="en-GB" b="1" i="1" dirty="0">
                <a:latin typeface="+mn-lt"/>
              </a:rPr>
              <a:t>All allegations, even anonymous, are investigated</a:t>
            </a:r>
          </a:p>
          <a:p>
            <a:r>
              <a:rPr lang="en-GB" dirty="0">
                <a:latin typeface="+mn-lt"/>
              </a:rPr>
              <a:t>Preliminary investigation by RIO, supported by RIEO with informal expert group as necessary</a:t>
            </a:r>
          </a:p>
          <a:p>
            <a:r>
              <a:rPr lang="en-GB" dirty="0">
                <a:latin typeface="+mn-lt"/>
              </a:rPr>
              <a:t>Chair always selected from a different College but with knowledge of the area</a:t>
            </a:r>
          </a:p>
          <a:p>
            <a:r>
              <a:rPr lang="en-GB" dirty="0">
                <a:latin typeface="+mn-lt"/>
              </a:rPr>
              <a:t>Members normally from other Schools but, if particular knowledge is needed, then this is not always possible (as in Case History 2)</a:t>
            </a:r>
          </a:p>
        </p:txBody>
      </p:sp>
    </p:spTree>
    <p:extLst>
      <p:ext uri="{BB962C8B-B14F-4D97-AF65-F5344CB8AC3E}">
        <p14:creationId xmlns:p14="http://schemas.microsoft.com/office/powerpoint/2010/main" val="2658210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ctr"/>
            <a:r>
              <a:rPr lang="en-GB" b="1" dirty="0">
                <a:solidFill>
                  <a:srgbClr val="FF0000"/>
                </a:solidFill>
                <a:latin typeface="+mn-lt"/>
              </a:rPr>
              <a:t>Investigatory Procedures (2)</a:t>
            </a:r>
          </a:p>
        </p:txBody>
      </p:sp>
      <p:sp>
        <p:nvSpPr>
          <p:cNvPr id="3" name="Content Placeholder 2"/>
          <p:cNvSpPr>
            <a:spLocks noGrp="1"/>
          </p:cNvSpPr>
          <p:nvPr>
            <p:ph idx="1"/>
          </p:nvPr>
        </p:nvSpPr>
        <p:spPr>
          <a:xfrm>
            <a:off x="0" y="733425"/>
            <a:ext cx="9144000" cy="4057650"/>
          </a:xfrm>
        </p:spPr>
        <p:txBody>
          <a:bodyPr>
            <a:normAutofit fontScale="70000" lnSpcReduction="20000"/>
          </a:bodyPr>
          <a:lstStyle/>
          <a:p>
            <a:r>
              <a:rPr lang="en-GB" dirty="0">
                <a:latin typeface="+mn-lt"/>
              </a:rPr>
              <a:t>Preliminary report to Vice-President Research and Provost</a:t>
            </a:r>
          </a:p>
          <a:p>
            <a:r>
              <a:rPr lang="en-GB" dirty="0">
                <a:latin typeface="+mn-lt"/>
              </a:rPr>
              <a:t>RIO may conclude ‘No case to answer’, or it is a minor infringement with commensurate disciplinary actions, or a major breach of good research practice </a:t>
            </a:r>
          </a:p>
          <a:p>
            <a:pPr marL="0" indent="0">
              <a:buNone/>
            </a:pPr>
            <a:r>
              <a:rPr lang="en-GB" dirty="0">
                <a:latin typeface="+mn-lt"/>
              </a:rPr>
              <a:t>	NOTE: </a:t>
            </a:r>
            <a:r>
              <a:rPr lang="en-GB" sz="2800" b="1" i="1" dirty="0">
                <a:latin typeface="+mn-lt"/>
              </a:rPr>
              <a:t>breaches of IRB or IACUC approvals are research  misconduct</a:t>
            </a:r>
          </a:p>
          <a:p>
            <a:r>
              <a:rPr lang="en-GB" dirty="0">
                <a:latin typeface="+mn-lt"/>
              </a:rPr>
              <a:t>Major issues go to formal University Committee of Inquiry or Student Disciplinary Board (as appropriate) and may result in termination of employment, or expelling student and will lead to retractions and corrections</a:t>
            </a:r>
          </a:p>
          <a:p>
            <a:r>
              <a:rPr lang="en-GB" dirty="0">
                <a:latin typeface="+mn-lt"/>
              </a:rPr>
              <a:t>Composition: COI always chaired by a Full Professor, members from other Colleges &amp; Schools with external (either Singaporean or overseas members)</a:t>
            </a:r>
          </a:p>
        </p:txBody>
      </p:sp>
    </p:spTree>
    <p:extLst>
      <p:ext uri="{BB962C8B-B14F-4D97-AF65-F5344CB8AC3E}">
        <p14:creationId xmlns:p14="http://schemas.microsoft.com/office/powerpoint/2010/main" val="402590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B33EC26-758B-4036-8D4D-CB9CEC8BF874}"/>
              </a:ext>
            </a:extLst>
          </p:cNvPr>
          <p:cNvSpPr>
            <a:spLocks noGrp="1"/>
          </p:cNvSpPr>
          <p:nvPr>
            <p:ph type="sldNum" sz="quarter" idx="12"/>
          </p:nvPr>
        </p:nvSpPr>
        <p:spPr/>
        <p:txBody>
          <a:bodyPr/>
          <a:lstStyle/>
          <a:p>
            <a:fld id="{8E6562B1-0B0F-0246-9532-09536BC2AE59}" type="slidenum">
              <a:rPr lang="en-US" smtClean="0"/>
              <a:t>2</a:t>
            </a:fld>
            <a:endParaRPr lang="en-US"/>
          </a:p>
        </p:txBody>
      </p:sp>
      <p:sp>
        <p:nvSpPr>
          <p:cNvPr id="3" name="Rectangle 2">
            <a:extLst>
              <a:ext uri="{FF2B5EF4-FFF2-40B4-BE49-F238E27FC236}">
                <a16:creationId xmlns:a16="http://schemas.microsoft.com/office/drawing/2014/main" xmlns="" id="{EF1C6A41-A737-4C80-835C-2A7E655DF10E}"/>
              </a:ext>
            </a:extLst>
          </p:cNvPr>
          <p:cNvSpPr/>
          <p:nvPr/>
        </p:nvSpPr>
        <p:spPr>
          <a:xfrm>
            <a:off x="1143000" y="822960"/>
            <a:ext cx="6858000" cy="3589316"/>
          </a:xfrm>
          <a:prstGeom prst="rect">
            <a:avLst/>
          </a:prstGeom>
        </p:spPr>
        <p:txBody>
          <a:bodyPr wrap="square">
            <a:spAutoFit/>
          </a:bodyPr>
          <a:lstStyle/>
          <a:p>
            <a:pPr algn="ctr">
              <a:lnSpc>
                <a:spcPct val="107000"/>
              </a:lnSpc>
              <a:spcAft>
                <a:spcPts val="600"/>
              </a:spcAft>
            </a:pPr>
            <a:r>
              <a:rPr lang="en-GB" sz="27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Contents</a:t>
            </a:r>
          </a:p>
          <a:p>
            <a:pP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1. General remarks</a:t>
            </a:r>
          </a:p>
          <a:p>
            <a:pP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2. About NTU</a:t>
            </a:r>
          </a:p>
          <a:p>
            <a:pP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3. Putting policy and procedures in place </a:t>
            </a:r>
          </a:p>
          <a:p>
            <a:pP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4. Five Case Histories</a:t>
            </a:r>
          </a:p>
          <a:p>
            <a:pP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5. Conclusions: Lessons to be learned and new   	challenges</a:t>
            </a:r>
          </a:p>
        </p:txBody>
      </p:sp>
    </p:spTree>
    <p:extLst>
      <p:ext uri="{BB962C8B-B14F-4D97-AF65-F5344CB8AC3E}">
        <p14:creationId xmlns:p14="http://schemas.microsoft.com/office/powerpoint/2010/main" val="1017014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49"/>
            <a:ext cx="8229600" cy="857250"/>
          </a:xfrm>
        </p:spPr>
        <p:txBody>
          <a:bodyPr/>
          <a:lstStyle/>
          <a:p>
            <a:pPr algn="ctr"/>
            <a:r>
              <a:rPr lang="en-GB" b="1" dirty="0">
                <a:solidFill>
                  <a:srgbClr val="FF0000"/>
                </a:solidFill>
                <a:latin typeface="+mn-lt"/>
              </a:rPr>
              <a:t>Other NTU Initiatives</a:t>
            </a:r>
          </a:p>
        </p:txBody>
      </p:sp>
      <p:sp>
        <p:nvSpPr>
          <p:cNvPr id="3" name="Content Placeholder 2"/>
          <p:cNvSpPr>
            <a:spLocks noGrp="1"/>
          </p:cNvSpPr>
          <p:nvPr>
            <p:ph idx="1"/>
          </p:nvPr>
        </p:nvSpPr>
        <p:spPr>
          <a:xfrm>
            <a:off x="0" y="708474"/>
            <a:ext cx="9144000" cy="3905250"/>
          </a:xfrm>
        </p:spPr>
        <p:txBody>
          <a:bodyPr>
            <a:noAutofit/>
          </a:bodyPr>
          <a:lstStyle/>
          <a:p>
            <a:r>
              <a:rPr lang="en-GB" sz="1600" dirty="0"/>
              <a:t>NTU led the hosting (with NUS and A*STAR and with support of MOE) of the 2</a:t>
            </a:r>
            <a:r>
              <a:rPr lang="en-GB" sz="1600" baseline="30000" dirty="0"/>
              <a:t>nd</a:t>
            </a:r>
            <a:r>
              <a:rPr lang="en-GB" sz="1600" dirty="0"/>
              <a:t> World Conference on Research Integrity, 2010</a:t>
            </a:r>
          </a:p>
          <a:p>
            <a:pPr marL="0" indent="0">
              <a:buNone/>
            </a:pPr>
            <a:endParaRPr lang="en-GB" sz="1600" dirty="0"/>
          </a:p>
          <a:p>
            <a:r>
              <a:rPr lang="en-GB" sz="1600" dirty="0"/>
              <a:t>2010 WCRI meeting adopted the Singapore Statement on Research Integrity</a:t>
            </a:r>
          </a:p>
          <a:p>
            <a:pPr marL="0" indent="0">
              <a:buNone/>
            </a:pPr>
            <a:endParaRPr lang="en-GB" sz="1600" dirty="0"/>
          </a:p>
          <a:p>
            <a:r>
              <a:rPr lang="en-GB" sz="1600" dirty="0"/>
              <a:t>Sent delegations of 6+ to subsequent conferences</a:t>
            </a:r>
          </a:p>
          <a:p>
            <a:pPr marL="0" indent="0">
              <a:buNone/>
            </a:pPr>
            <a:endParaRPr lang="en-GB" sz="1600" dirty="0"/>
          </a:p>
          <a:p>
            <a:r>
              <a:rPr lang="en-GB" sz="1600" dirty="0"/>
              <a:t>NTU proposed a Singapore meeting on Research Integrity (with A*STAR, NUS and SUTD)</a:t>
            </a:r>
          </a:p>
          <a:p>
            <a:pPr marL="0" indent="0">
              <a:buNone/>
            </a:pPr>
            <a:endParaRPr lang="en-GB" sz="1600" dirty="0"/>
          </a:p>
          <a:p>
            <a:r>
              <a:rPr lang="en-GB" sz="1600" dirty="0"/>
              <a:t>All - Singapore conference, at instigation of NTU, held in November 2016 and led to the Joint Statement On Research Integrity relating to Scholarly Publications</a:t>
            </a:r>
          </a:p>
          <a:p>
            <a:pPr marL="0" indent="0">
              <a:buNone/>
            </a:pPr>
            <a:endParaRPr lang="en-GB" sz="1600" dirty="0"/>
          </a:p>
          <a:p>
            <a:r>
              <a:rPr lang="en-GB" sz="1600" dirty="0"/>
              <a:t>Second All - Singapore meeting to be held on 22 October 2018 on Research Integrity relating to Data Reproducibility: proposal to create a National RIO Network</a:t>
            </a:r>
          </a:p>
          <a:p>
            <a:endParaRPr lang="en-GB" sz="1600" dirty="0"/>
          </a:p>
          <a:p>
            <a:endParaRPr lang="en-GB" sz="1600" dirty="0"/>
          </a:p>
        </p:txBody>
      </p:sp>
    </p:spTree>
    <p:extLst>
      <p:ext uri="{BB962C8B-B14F-4D97-AF65-F5344CB8AC3E}">
        <p14:creationId xmlns:p14="http://schemas.microsoft.com/office/powerpoint/2010/main" val="204452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57250"/>
          </a:xfrm>
        </p:spPr>
        <p:txBody>
          <a:bodyPr/>
          <a:lstStyle/>
          <a:p>
            <a:r>
              <a:rPr lang="en-SG" b="1" dirty="0">
                <a:latin typeface="+mn-lt"/>
              </a:rPr>
              <a:t>Case History 1 (a)</a:t>
            </a:r>
          </a:p>
        </p:txBody>
      </p:sp>
      <p:grpSp>
        <p:nvGrpSpPr>
          <p:cNvPr id="16" name="Group 15"/>
          <p:cNvGrpSpPr/>
          <p:nvPr/>
        </p:nvGrpSpPr>
        <p:grpSpPr>
          <a:xfrm>
            <a:off x="2072530" y="3084465"/>
            <a:ext cx="4662983" cy="1383718"/>
            <a:chOff x="2832560" y="5033669"/>
            <a:chExt cx="5973332" cy="1602208"/>
          </a:xfrm>
        </p:grpSpPr>
        <p:pic>
          <p:nvPicPr>
            <p:cNvPr id="6" name="Picture 5"/>
            <p:cNvPicPr>
              <a:picLocks noChangeAspect="1"/>
            </p:cNvPicPr>
            <p:nvPr/>
          </p:nvPicPr>
          <p:blipFill>
            <a:blip r:embed="rId2"/>
            <a:stretch>
              <a:fillRect/>
            </a:stretch>
          </p:blipFill>
          <p:spPr>
            <a:xfrm>
              <a:off x="2832560" y="5835906"/>
              <a:ext cx="5973332" cy="799971"/>
            </a:xfrm>
            <a:prstGeom prst="rect">
              <a:avLst/>
            </a:prstGeom>
          </p:spPr>
        </p:pic>
        <p:pic>
          <p:nvPicPr>
            <p:cNvPr id="15" name="Picture 14"/>
            <p:cNvPicPr>
              <a:picLocks noChangeAspect="1"/>
            </p:cNvPicPr>
            <p:nvPr/>
          </p:nvPicPr>
          <p:blipFill>
            <a:blip r:embed="rId3"/>
            <a:stretch>
              <a:fillRect/>
            </a:stretch>
          </p:blipFill>
          <p:spPr>
            <a:xfrm>
              <a:off x="2832560" y="5033669"/>
              <a:ext cx="5973332" cy="798498"/>
            </a:xfrm>
            <a:prstGeom prst="rect">
              <a:avLst/>
            </a:prstGeom>
          </p:spPr>
        </p:pic>
        <p:pic>
          <p:nvPicPr>
            <p:cNvPr id="8" name="Picture 7"/>
            <p:cNvPicPr>
              <a:picLocks noChangeAspect="1"/>
            </p:cNvPicPr>
            <p:nvPr/>
          </p:nvPicPr>
          <p:blipFill>
            <a:blip r:embed="rId4"/>
            <a:stretch>
              <a:fillRect/>
            </a:stretch>
          </p:blipFill>
          <p:spPr>
            <a:xfrm>
              <a:off x="2832561" y="5033669"/>
              <a:ext cx="1051050" cy="353360"/>
            </a:xfrm>
            <a:prstGeom prst="rect">
              <a:avLst/>
            </a:prstGeom>
          </p:spPr>
        </p:pic>
        <p:pic>
          <p:nvPicPr>
            <p:cNvPr id="11" name="Picture 10"/>
            <p:cNvPicPr>
              <a:picLocks noChangeAspect="1"/>
            </p:cNvPicPr>
            <p:nvPr/>
          </p:nvPicPr>
          <p:blipFill>
            <a:blip r:embed="rId5"/>
            <a:stretch>
              <a:fillRect/>
            </a:stretch>
          </p:blipFill>
          <p:spPr>
            <a:xfrm>
              <a:off x="6788040" y="5126949"/>
              <a:ext cx="1800657" cy="136165"/>
            </a:xfrm>
            <a:prstGeom prst="rect">
              <a:avLst/>
            </a:prstGeom>
          </p:spPr>
        </p:pic>
      </p:gr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507" y="1106315"/>
            <a:ext cx="4959006" cy="173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608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24"/>
            <a:ext cx="8229600" cy="857250"/>
          </a:xfrm>
        </p:spPr>
        <p:txBody>
          <a:bodyPr/>
          <a:lstStyle/>
          <a:p>
            <a:r>
              <a:rPr lang="en-GB" b="1" dirty="0">
                <a:latin typeface="+mn-lt"/>
              </a:rPr>
              <a:t>Case History 1 (b)</a:t>
            </a:r>
          </a:p>
        </p:txBody>
      </p:sp>
      <p:sp>
        <p:nvSpPr>
          <p:cNvPr id="3" name="Content Placeholder 2"/>
          <p:cNvSpPr>
            <a:spLocks noGrp="1"/>
          </p:cNvSpPr>
          <p:nvPr>
            <p:ph idx="1"/>
          </p:nvPr>
        </p:nvSpPr>
        <p:spPr>
          <a:xfrm>
            <a:off x="0" y="790575"/>
            <a:ext cx="9077325" cy="4029075"/>
          </a:xfrm>
        </p:spPr>
        <p:txBody>
          <a:bodyPr>
            <a:normAutofit lnSpcReduction="10000"/>
          </a:bodyPr>
          <a:lstStyle/>
          <a:p>
            <a:pPr>
              <a:spcBef>
                <a:spcPts val="0"/>
              </a:spcBef>
            </a:pPr>
            <a:r>
              <a:rPr lang="en-GB" sz="1800" dirty="0">
                <a:latin typeface="+mn-lt"/>
              </a:rPr>
              <a:t>Societally sensitive area of children with special educational needs</a:t>
            </a:r>
          </a:p>
          <a:p>
            <a:pPr>
              <a:spcBef>
                <a:spcPts val="0"/>
              </a:spcBef>
            </a:pPr>
            <a:endParaRPr lang="en-GB" sz="900" dirty="0">
              <a:latin typeface="+mn-lt"/>
            </a:endParaRPr>
          </a:p>
          <a:p>
            <a:pPr>
              <a:spcBef>
                <a:spcPts val="0"/>
              </a:spcBef>
            </a:pPr>
            <a:r>
              <a:rPr lang="en-GB" sz="1800" dirty="0">
                <a:latin typeface="+mn-lt"/>
              </a:rPr>
              <a:t>Imported project when recruited to NTU/NIE in 2006 stating that  contract was signed to write 10 papers on as yet unseen data!</a:t>
            </a:r>
          </a:p>
          <a:p>
            <a:pPr>
              <a:spcBef>
                <a:spcPts val="0"/>
              </a:spcBef>
            </a:pPr>
            <a:endParaRPr lang="en-GB" sz="900" dirty="0">
              <a:latin typeface="+mn-lt"/>
            </a:endParaRPr>
          </a:p>
          <a:p>
            <a:pPr>
              <a:spcBef>
                <a:spcPts val="0"/>
              </a:spcBef>
            </a:pPr>
            <a:r>
              <a:rPr lang="en-GB" sz="1800" dirty="0">
                <a:latin typeface="+mn-lt"/>
              </a:rPr>
              <a:t>Research project accepted &amp; not checked</a:t>
            </a:r>
          </a:p>
          <a:p>
            <a:pPr>
              <a:spcBef>
                <a:spcPts val="0"/>
              </a:spcBef>
            </a:pPr>
            <a:endParaRPr lang="en-GB" sz="900" dirty="0">
              <a:latin typeface="+mn-lt"/>
            </a:endParaRPr>
          </a:p>
          <a:p>
            <a:pPr>
              <a:spcBef>
                <a:spcPts val="0"/>
              </a:spcBef>
            </a:pPr>
            <a:r>
              <a:rPr lang="en-GB" sz="1800" dirty="0">
                <a:latin typeface="+mn-lt"/>
              </a:rPr>
              <a:t>External whistle-blower (professional in same field) - difficult, obsessive and uncooperative whistle-blower who  eventually involved police, Ministry of Education &amp; politicians</a:t>
            </a:r>
          </a:p>
          <a:p>
            <a:pPr>
              <a:spcBef>
                <a:spcPts val="0"/>
              </a:spcBef>
            </a:pPr>
            <a:endParaRPr lang="en-GB" sz="900" dirty="0">
              <a:latin typeface="+mn-lt"/>
            </a:endParaRPr>
          </a:p>
          <a:p>
            <a:pPr>
              <a:spcBef>
                <a:spcPts val="0"/>
              </a:spcBef>
            </a:pPr>
            <a:r>
              <a:rPr lang="en-GB" sz="1800" dirty="0">
                <a:latin typeface="+mn-lt"/>
              </a:rPr>
              <a:t>Initial resistance from Institute concerned within NTU</a:t>
            </a:r>
          </a:p>
          <a:p>
            <a:pPr>
              <a:spcBef>
                <a:spcPts val="0"/>
              </a:spcBef>
            </a:pPr>
            <a:endParaRPr lang="en-GB" sz="900" dirty="0">
              <a:latin typeface="+mn-lt"/>
            </a:endParaRPr>
          </a:p>
          <a:p>
            <a:pPr>
              <a:spcBef>
                <a:spcPts val="0"/>
              </a:spcBef>
            </a:pPr>
            <a:r>
              <a:rPr lang="en-GB" sz="1800" dirty="0">
                <a:latin typeface="+mn-lt"/>
              </a:rPr>
              <a:t>Case alleged data fabrication through an invented person &amp; invented organisation and invented data – how to find a ‘missing person’ claimed to be holding the data</a:t>
            </a:r>
          </a:p>
          <a:p>
            <a:pPr marL="0" indent="0">
              <a:spcBef>
                <a:spcPts val="0"/>
              </a:spcBef>
              <a:buNone/>
            </a:pPr>
            <a:endParaRPr lang="en-GB" sz="1800" dirty="0">
              <a:latin typeface="+mn-lt"/>
            </a:endParaRPr>
          </a:p>
          <a:p>
            <a:pPr>
              <a:spcBef>
                <a:spcPts val="0"/>
              </a:spcBef>
            </a:pPr>
            <a:r>
              <a:rPr lang="en-GB" sz="1800" dirty="0">
                <a:latin typeface="+mn-lt"/>
              </a:rPr>
              <a:t>Two distinct and opposing academic philosophies – is it misconduct or an academic disagreement/discourse</a:t>
            </a:r>
          </a:p>
          <a:p>
            <a:pPr>
              <a:spcBef>
                <a:spcPts val="0"/>
              </a:spcBef>
            </a:pPr>
            <a:endParaRPr lang="en-GB" sz="1800" dirty="0">
              <a:latin typeface="+mn-lt"/>
            </a:endParaRPr>
          </a:p>
          <a:p>
            <a:pPr>
              <a:spcBef>
                <a:spcPts val="0"/>
              </a:spcBef>
            </a:pPr>
            <a:endParaRPr lang="en-GB" sz="1800" dirty="0">
              <a:latin typeface="+mn-lt"/>
            </a:endParaRPr>
          </a:p>
          <a:p>
            <a:pPr marL="0" indent="0">
              <a:spcBef>
                <a:spcPts val="0"/>
              </a:spcBef>
              <a:buNone/>
            </a:pPr>
            <a:endParaRPr lang="en-GB" sz="1800" dirty="0">
              <a:latin typeface="+mn-lt"/>
            </a:endParaRPr>
          </a:p>
        </p:txBody>
      </p:sp>
    </p:spTree>
    <p:extLst>
      <p:ext uri="{BB962C8B-B14F-4D97-AF65-F5344CB8AC3E}">
        <p14:creationId xmlns:p14="http://schemas.microsoft.com/office/powerpoint/2010/main" val="8873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57250"/>
          </a:xfrm>
        </p:spPr>
        <p:txBody>
          <a:bodyPr/>
          <a:lstStyle/>
          <a:p>
            <a:r>
              <a:rPr lang="en-GB" b="1" dirty="0">
                <a:latin typeface="+mn-lt"/>
              </a:rPr>
              <a:t>Case History 1 (c)</a:t>
            </a:r>
          </a:p>
        </p:txBody>
      </p:sp>
      <p:sp>
        <p:nvSpPr>
          <p:cNvPr id="3" name="Content Placeholder 2"/>
          <p:cNvSpPr>
            <a:spLocks noGrp="1"/>
          </p:cNvSpPr>
          <p:nvPr>
            <p:ph idx="1"/>
          </p:nvPr>
        </p:nvSpPr>
        <p:spPr>
          <a:xfrm>
            <a:off x="114300" y="981075"/>
            <a:ext cx="8905875" cy="3909332"/>
          </a:xfrm>
        </p:spPr>
        <p:txBody>
          <a:bodyPr>
            <a:noAutofit/>
          </a:bodyPr>
          <a:lstStyle/>
          <a:p>
            <a:pPr>
              <a:spcBef>
                <a:spcPts val="0"/>
              </a:spcBef>
            </a:pPr>
            <a:r>
              <a:rPr lang="en-GB" sz="1600" dirty="0">
                <a:latin typeface="+mn-lt"/>
              </a:rPr>
              <a:t>Role of a university is to investigate academic misconduct in an academic environment</a:t>
            </a:r>
          </a:p>
          <a:p>
            <a:pPr>
              <a:spcBef>
                <a:spcPts val="0"/>
              </a:spcBef>
            </a:pPr>
            <a:endParaRPr lang="en-GB" sz="1600" dirty="0">
              <a:latin typeface="+mn-lt"/>
            </a:endParaRPr>
          </a:p>
          <a:p>
            <a:pPr>
              <a:spcBef>
                <a:spcPts val="0"/>
              </a:spcBef>
            </a:pPr>
            <a:r>
              <a:rPr lang="en-GB" sz="1600" dirty="0">
                <a:latin typeface="+mn-lt"/>
              </a:rPr>
              <a:t>Difficult to engage in ‘detective – private eye’ work esp. in another country with another language</a:t>
            </a:r>
          </a:p>
          <a:p>
            <a:pPr>
              <a:spcBef>
                <a:spcPts val="0"/>
              </a:spcBef>
            </a:pPr>
            <a:endParaRPr lang="en-GB" sz="1600" dirty="0">
              <a:latin typeface="+mn-lt"/>
            </a:endParaRPr>
          </a:p>
          <a:p>
            <a:pPr>
              <a:spcBef>
                <a:spcPts val="0"/>
              </a:spcBef>
            </a:pPr>
            <a:r>
              <a:rPr lang="en-GB" sz="1600" dirty="0">
                <a:latin typeface="+mn-lt"/>
              </a:rPr>
              <a:t>Demonstrates limitations of university investigations</a:t>
            </a:r>
          </a:p>
          <a:p>
            <a:pPr>
              <a:spcBef>
                <a:spcPts val="0"/>
              </a:spcBef>
            </a:pPr>
            <a:endParaRPr lang="en-GB" sz="1600" dirty="0">
              <a:latin typeface="+mn-lt"/>
            </a:endParaRPr>
          </a:p>
          <a:p>
            <a:pPr>
              <a:spcBef>
                <a:spcPts val="0"/>
              </a:spcBef>
            </a:pPr>
            <a:r>
              <a:rPr lang="en-GB" sz="1600" dirty="0">
                <a:latin typeface="+mn-lt"/>
              </a:rPr>
              <a:t>Data not available to check – claim it had been returned to the missing originators</a:t>
            </a:r>
          </a:p>
          <a:p>
            <a:pPr>
              <a:spcBef>
                <a:spcPts val="0"/>
              </a:spcBef>
            </a:pPr>
            <a:endParaRPr lang="en-GB" sz="1600" dirty="0"/>
          </a:p>
          <a:p>
            <a:pPr>
              <a:spcBef>
                <a:spcPts val="0"/>
              </a:spcBef>
            </a:pPr>
            <a:r>
              <a:rPr lang="en-GB" sz="1600" dirty="0"/>
              <a:t>Later, some data produced, consent forms subjected to handwriting experts &amp; doubts raised</a:t>
            </a:r>
          </a:p>
          <a:p>
            <a:pPr>
              <a:spcBef>
                <a:spcPts val="0"/>
              </a:spcBef>
            </a:pPr>
            <a:endParaRPr lang="en-GB" sz="1600" dirty="0"/>
          </a:p>
          <a:p>
            <a:pPr>
              <a:spcBef>
                <a:spcPts val="0"/>
              </a:spcBef>
            </a:pPr>
            <a:r>
              <a:rPr lang="en-GB" sz="1600" dirty="0"/>
              <a:t>Faculty in question resigned prior to completion of investigation – final conclusion that he would have been dismissed</a:t>
            </a:r>
          </a:p>
          <a:p>
            <a:pPr>
              <a:spcBef>
                <a:spcPts val="0"/>
              </a:spcBef>
            </a:pPr>
            <a:endParaRPr lang="en-GB" sz="1600" dirty="0"/>
          </a:p>
          <a:p>
            <a:pPr>
              <a:spcBef>
                <a:spcPts val="0"/>
              </a:spcBef>
            </a:pPr>
            <a:r>
              <a:rPr lang="en-GB" sz="1600" dirty="0"/>
              <a:t>NTU seeks retractions of papers on basis of inability to authenticate data &amp; lack of ethical approvals and suspicious circumstances surrounding ‘missing person’</a:t>
            </a:r>
          </a:p>
          <a:p>
            <a:pPr>
              <a:spcBef>
                <a:spcPts val="0"/>
              </a:spcBef>
            </a:pPr>
            <a:endParaRPr lang="en-GB" sz="1800" dirty="0"/>
          </a:p>
        </p:txBody>
      </p:sp>
    </p:spTree>
    <p:extLst>
      <p:ext uri="{BB962C8B-B14F-4D97-AF65-F5344CB8AC3E}">
        <p14:creationId xmlns:p14="http://schemas.microsoft.com/office/powerpoint/2010/main" val="363073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0"/>
            <a:ext cx="8229600" cy="857250"/>
          </a:xfrm>
        </p:spPr>
        <p:txBody>
          <a:bodyPr/>
          <a:lstStyle/>
          <a:p>
            <a:r>
              <a:rPr lang="en-GB" b="1" dirty="0">
                <a:latin typeface="+mn-lt"/>
              </a:rPr>
              <a:t>Case History 1 (d)</a:t>
            </a:r>
          </a:p>
        </p:txBody>
      </p:sp>
      <p:sp>
        <p:nvSpPr>
          <p:cNvPr id="3" name="Content Placeholder 2"/>
          <p:cNvSpPr>
            <a:spLocks noGrp="1"/>
          </p:cNvSpPr>
          <p:nvPr>
            <p:ph idx="1"/>
          </p:nvPr>
        </p:nvSpPr>
        <p:spPr>
          <a:xfrm>
            <a:off x="0" y="949499"/>
            <a:ext cx="9144000" cy="4020518"/>
          </a:xfrm>
        </p:spPr>
        <p:txBody>
          <a:bodyPr>
            <a:normAutofit fontScale="92500" lnSpcReduction="10000"/>
          </a:bodyPr>
          <a:lstStyle/>
          <a:p>
            <a:pPr>
              <a:spcBef>
                <a:spcPts val="0"/>
              </a:spcBef>
            </a:pPr>
            <a:r>
              <a:rPr lang="en-GB" sz="1800" dirty="0"/>
              <a:t>Long drawn-out &amp; complex case – was the response too slow and cumbersome</a:t>
            </a:r>
          </a:p>
          <a:p>
            <a:pPr>
              <a:spcBef>
                <a:spcPts val="0"/>
              </a:spcBef>
            </a:pPr>
            <a:endParaRPr lang="en-GB" sz="1800" dirty="0"/>
          </a:p>
          <a:p>
            <a:pPr>
              <a:spcBef>
                <a:spcPts val="0"/>
              </a:spcBef>
            </a:pPr>
            <a:r>
              <a:rPr lang="en-GB" sz="1800" dirty="0"/>
              <a:t>Shows limits to university’s powers of ‘criminal-type’ investigation with circumstantial allegations</a:t>
            </a:r>
          </a:p>
          <a:p>
            <a:pPr>
              <a:spcBef>
                <a:spcPts val="0"/>
              </a:spcBef>
            </a:pPr>
            <a:endParaRPr lang="en-GB" sz="1800" dirty="0"/>
          </a:p>
          <a:p>
            <a:pPr>
              <a:spcBef>
                <a:spcPts val="0"/>
              </a:spcBef>
            </a:pPr>
            <a:r>
              <a:rPr lang="en-GB" sz="1800" dirty="0"/>
              <a:t>Retractions imposed on respondent - Respondent now up to 22 retractions!</a:t>
            </a:r>
          </a:p>
          <a:p>
            <a:pPr>
              <a:spcBef>
                <a:spcPts val="0"/>
              </a:spcBef>
            </a:pPr>
            <a:endParaRPr lang="en-GB" sz="1800" dirty="0"/>
          </a:p>
          <a:p>
            <a:pPr>
              <a:spcBef>
                <a:spcPts val="0"/>
              </a:spcBef>
            </a:pPr>
            <a:r>
              <a:rPr lang="en-GB" sz="1800" dirty="0"/>
              <a:t>Whistle-blower contributed but now pursues innocent associates, including journals and COPE!</a:t>
            </a:r>
          </a:p>
          <a:p>
            <a:pPr>
              <a:spcBef>
                <a:spcPts val="0"/>
              </a:spcBef>
            </a:pPr>
            <a:endParaRPr lang="en-GB" sz="1800" dirty="0"/>
          </a:p>
          <a:p>
            <a:pPr>
              <a:spcBef>
                <a:spcPts val="0"/>
              </a:spcBef>
            </a:pPr>
            <a:r>
              <a:rPr lang="en-GB" sz="1800" dirty="0"/>
              <a:t>Raises trust on the appointment of faculty importing existing research projects &amp; commitments – how far should one go in checking ‘imported’ research?</a:t>
            </a:r>
          </a:p>
          <a:p>
            <a:pPr marL="0" indent="0">
              <a:spcBef>
                <a:spcPts val="0"/>
              </a:spcBef>
              <a:buNone/>
            </a:pPr>
            <a:endParaRPr lang="en-GB" sz="1800" dirty="0"/>
          </a:p>
          <a:p>
            <a:pPr>
              <a:spcBef>
                <a:spcPts val="0"/>
              </a:spcBef>
            </a:pPr>
            <a:r>
              <a:rPr lang="en-GB" sz="1800" dirty="0"/>
              <a:t>How does one deal with the obsessive whistle-blower?</a:t>
            </a:r>
          </a:p>
          <a:p>
            <a:pPr marL="0" indent="0">
              <a:spcBef>
                <a:spcPts val="0"/>
              </a:spcBef>
              <a:buNone/>
            </a:pPr>
            <a:endParaRPr lang="en-GB" sz="1800" dirty="0"/>
          </a:p>
          <a:p>
            <a:pPr>
              <a:spcBef>
                <a:spcPts val="0"/>
              </a:spcBef>
            </a:pPr>
            <a:r>
              <a:rPr lang="en-GB" sz="1800" dirty="0"/>
              <a:t>When story ‘broke’ publicly, reluctance of institution to be transparent</a:t>
            </a:r>
          </a:p>
          <a:p>
            <a:pPr>
              <a:spcBef>
                <a:spcPts val="0"/>
              </a:spcBef>
            </a:pPr>
            <a:endParaRPr lang="en-GB" sz="1800" dirty="0"/>
          </a:p>
          <a:p>
            <a:pPr>
              <a:spcBef>
                <a:spcPts val="0"/>
              </a:spcBef>
            </a:pPr>
            <a:endParaRPr lang="en-GB" sz="1800" dirty="0"/>
          </a:p>
        </p:txBody>
      </p:sp>
      <p:sp>
        <p:nvSpPr>
          <p:cNvPr id="4" name="Rectangle 3"/>
          <p:cNvSpPr/>
          <p:nvPr/>
        </p:nvSpPr>
        <p:spPr>
          <a:xfrm rot="691746">
            <a:off x="5362575" y="281797"/>
            <a:ext cx="1949573" cy="523220"/>
          </a:xfrm>
          <a:prstGeom prst="rect">
            <a:avLst/>
          </a:prstGeom>
        </p:spPr>
        <p:txBody>
          <a:bodyPr wrap="none">
            <a:spAutoFit/>
          </a:bodyPr>
          <a:lstStyle/>
          <a:p>
            <a:r>
              <a:rPr lang="en-GB" sz="2800" b="1" dirty="0">
                <a:solidFill>
                  <a:srgbClr val="FF0000"/>
                </a:solidFill>
              </a:rPr>
              <a:t>Conclusions</a:t>
            </a:r>
          </a:p>
        </p:txBody>
      </p:sp>
    </p:spTree>
    <p:extLst>
      <p:ext uri="{BB962C8B-B14F-4D97-AF65-F5344CB8AC3E}">
        <p14:creationId xmlns:p14="http://schemas.microsoft.com/office/powerpoint/2010/main" val="402748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51"/>
            <a:ext cx="8229600" cy="857250"/>
          </a:xfrm>
        </p:spPr>
        <p:txBody>
          <a:bodyPr/>
          <a:lstStyle/>
          <a:p>
            <a:r>
              <a:rPr lang="en-GB" b="1" dirty="0">
                <a:latin typeface="+mn-lt"/>
              </a:rPr>
              <a:t>Case History 2 (a)</a:t>
            </a:r>
          </a:p>
        </p:txBody>
      </p:sp>
      <p:pic>
        <p:nvPicPr>
          <p:cNvPr id="7" name="Picture 6"/>
          <p:cNvPicPr>
            <a:picLocks noChangeAspect="1"/>
          </p:cNvPicPr>
          <p:nvPr/>
        </p:nvPicPr>
        <p:blipFill>
          <a:blip r:embed="rId2"/>
          <a:stretch>
            <a:fillRect/>
          </a:stretch>
        </p:blipFill>
        <p:spPr>
          <a:xfrm>
            <a:off x="3514725" y="3336334"/>
            <a:ext cx="4714875" cy="1178719"/>
          </a:xfrm>
          <a:prstGeom prst="rect">
            <a:avLst/>
          </a:prstGeom>
        </p:spPr>
      </p:pic>
      <p:pic>
        <p:nvPicPr>
          <p:cNvPr id="8" name="Picture 7"/>
          <p:cNvPicPr>
            <a:picLocks noChangeAspect="1"/>
          </p:cNvPicPr>
          <p:nvPr/>
        </p:nvPicPr>
        <p:blipFill>
          <a:blip r:embed="rId3"/>
          <a:stretch>
            <a:fillRect/>
          </a:stretch>
        </p:blipFill>
        <p:spPr>
          <a:xfrm>
            <a:off x="5337615" y="4172542"/>
            <a:ext cx="1472564" cy="603510"/>
          </a:xfrm>
          <a:prstGeom prst="rect">
            <a:avLst/>
          </a:prstGeom>
        </p:spPr>
      </p:pic>
      <p:sp>
        <p:nvSpPr>
          <p:cNvPr id="10" name="TextBox 9"/>
          <p:cNvSpPr txBox="1"/>
          <p:nvPr/>
        </p:nvSpPr>
        <p:spPr>
          <a:xfrm>
            <a:off x="6891027" y="4195430"/>
            <a:ext cx="1086067" cy="300082"/>
          </a:xfrm>
          <a:prstGeom prst="rect">
            <a:avLst/>
          </a:prstGeom>
          <a:noFill/>
        </p:spPr>
        <p:txBody>
          <a:bodyPr wrap="none" rtlCol="0">
            <a:spAutoFit/>
          </a:bodyPr>
          <a:lstStyle/>
          <a:p>
            <a:r>
              <a:rPr lang="en-US" sz="1350" dirty="0"/>
              <a:t>16 July, 2016</a:t>
            </a:r>
            <a:endParaRPr lang="en-GB" sz="1350" dirty="0"/>
          </a:p>
        </p:txBody>
      </p:sp>
      <p:pic>
        <p:nvPicPr>
          <p:cNvPr id="1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595" y="1247775"/>
            <a:ext cx="3663549" cy="292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4800" y="391490"/>
            <a:ext cx="4572000" cy="2923877"/>
          </a:xfrm>
          <a:prstGeom prst="rect">
            <a:avLst/>
          </a:prstGeom>
        </p:spPr>
        <p:txBody>
          <a:bodyPr>
            <a:spAutoFit/>
          </a:bodyPr>
          <a:lstStyle/>
          <a:p>
            <a:pPr>
              <a:spcBef>
                <a:spcPts val="0"/>
              </a:spcBef>
            </a:pPr>
            <a:r>
              <a:rPr lang="en-GB" dirty="0"/>
              <a:t>‘Classical’ Life Sciences case of fraudulent imagery manipulation</a:t>
            </a:r>
          </a:p>
          <a:p>
            <a:pPr>
              <a:spcBef>
                <a:spcPts val="0"/>
              </a:spcBef>
            </a:pPr>
            <a:endParaRPr lang="en-GB" sz="1100" dirty="0"/>
          </a:p>
          <a:p>
            <a:pPr>
              <a:spcBef>
                <a:spcPts val="0"/>
              </a:spcBef>
            </a:pPr>
            <a:r>
              <a:rPr lang="en-GB" dirty="0"/>
              <a:t>Involved 3 institutions in Singapore (NTU, A*STAR &amp; NUS) &amp; across countries: Singapore / United States of America / New Zealand</a:t>
            </a:r>
          </a:p>
          <a:p>
            <a:pPr>
              <a:spcBef>
                <a:spcPts val="0"/>
              </a:spcBef>
            </a:pPr>
            <a:endParaRPr lang="en-GB" dirty="0"/>
          </a:p>
          <a:p>
            <a:r>
              <a:rPr lang="en-GB" dirty="0"/>
              <a:t>Key scientific area: Muscle-wasting &amp; cancer –                                                 medical relevance with high scientific impact</a:t>
            </a:r>
          </a:p>
          <a:p>
            <a:pPr>
              <a:spcBef>
                <a:spcPts val="0"/>
              </a:spcBef>
            </a:pPr>
            <a:endParaRPr lang="en-GB" dirty="0"/>
          </a:p>
          <a:p>
            <a:pPr>
              <a:spcBef>
                <a:spcPts val="0"/>
              </a:spcBef>
            </a:pPr>
            <a:endParaRPr lang="en-GB" sz="1100" dirty="0"/>
          </a:p>
        </p:txBody>
      </p:sp>
    </p:spTree>
    <p:extLst>
      <p:ext uri="{BB962C8B-B14F-4D97-AF65-F5344CB8AC3E}">
        <p14:creationId xmlns:p14="http://schemas.microsoft.com/office/powerpoint/2010/main" val="451053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51"/>
            <a:ext cx="8229600" cy="857250"/>
          </a:xfrm>
        </p:spPr>
        <p:txBody>
          <a:bodyPr/>
          <a:lstStyle/>
          <a:p>
            <a:r>
              <a:rPr lang="en-GB" b="1" dirty="0">
                <a:latin typeface="+mn-lt"/>
              </a:rPr>
              <a:t>Case History 2 (b)</a:t>
            </a:r>
          </a:p>
        </p:txBody>
      </p:sp>
      <p:pic>
        <p:nvPicPr>
          <p:cNvPr id="3" name="Picture 2"/>
          <p:cNvPicPr>
            <a:picLocks noChangeAspect="1"/>
          </p:cNvPicPr>
          <p:nvPr/>
        </p:nvPicPr>
        <p:blipFill>
          <a:blip r:embed="rId2"/>
          <a:stretch>
            <a:fillRect/>
          </a:stretch>
        </p:blipFill>
        <p:spPr>
          <a:xfrm>
            <a:off x="0" y="704850"/>
            <a:ext cx="4684281" cy="3307983"/>
          </a:xfrm>
          <a:prstGeom prst="rect">
            <a:avLst/>
          </a:prstGeom>
        </p:spPr>
      </p:pic>
      <p:pic>
        <p:nvPicPr>
          <p:cNvPr id="5" name="Picture 4"/>
          <p:cNvPicPr>
            <a:picLocks noChangeAspect="1"/>
          </p:cNvPicPr>
          <p:nvPr/>
        </p:nvPicPr>
        <p:blipFill>
          <a:blip r:embed="rId3"/>
          <a:stretch>
            <a:fillRect/>
          </a:stretch>
        </p:blipFill>
        <p:spPr>
          <a:xfrm>
            <a:off x="511630" y="2675099"/>
            <a:ext cx="4165145" cy="1621536"/>
          </a:xfrm>
          <a:prstGeom prst="rect">
            <a:avLst/>
          </a:prstGeom>
        </p:spPr>
      </p:pic>
      <p:pic>
        <p:nvPicPr>
          <p:cNvPr id="9" name="Picture 8"/>
          <p:cNvPicPr>
            <a:picLocks noChangeAspect="1"/>
          </p:cNvPicPr>
          <p:nvPr/>
        </p:nvPicPr>
        <p:blipFill>
          <a:blip r:embed="rId4"/>
          <a:stretch>
            <a:fillRect/>
          </a:stretch>
        </p:blipFill>
        <p:spPr>
          <a:xfrm>
            <a:off x="4778766" y="59166"/>
            <a:ext cx="3498092" cy="2470311"/>
          </a:xfrm>
          <a:prstGeom prst="rect">
            <a:avLst/>
          </a:prstGeom>
        </p:spPr>
      </p:pic>
      <p:pic>
        <p:nvPicPr>
          <p:cNvPr id="12" name="Picture 11"/>
          <p:cNvPicPr>
            <a:picLocks noChangeAspect="1"/>
          </p:cNvPicPr>
          <p:nvPr/>
        </p:nvPicPr>
        <p:blipFill>
          <a:blip r:embed="rId5"/>
          <a:stretch>
            <a:fillRect/>
          </a:stretch>
        </p:blipFill>
        <p:spPr>
          <a:xfrm rot="5400000">
            <a:off x="5610674" y="1669326"/>
            <a:ext cx="2416134" cy="341153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14425">
            <a:off x="4219923" y="1601221"/>
            <a:ext cx="1290802" cy="1139705"/>
          </a:xfrm>
          <a:prstGeom prst="rect">
            <a:avLst/>
          </a:prstGeom>
        </p:spPr>
      </p:pic>
      <p:sp>
        <p:nvSpPr>
          <p:cNvPr id="4" name="Rectangle 3"/>
          <p:cNvSpPr/>
          <p:nvPr/>
        </p:nvSpPr>
        <p:spPr>
          <a:xfrm>
            <a:off x="1277366" y="4276614"/>
            <a:ext cx="6366423" cy="553357"/>
          </a:xfrm>
          <a:prstGeom prst="rect">
            <a:avLst/>
          </a:prstGeom>
        </p:spPr>
        <p:txBody>
          <a:bodyPr wrap="none">
            <a:spAutoFit/>
          </a:bodyPr>
          <a:lstStyle/>
          <a:p>
            <a:pPr>
              <a:lnSpc>
                <a:spcPct val="107000"/>
              </a:lnSpc>
              <a:spcAft>
                <a:spcPts val="800"/>
              </a:spcAft>
            </a:pPr>
            <a:r>
              <a:rPr lang="en-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Anonymous but substantiated allegations</a:t>
            </a:r>
            <a:endParaRPr lang="en-GB"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319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49"/>
            <a:ext cx="8229600" cy="857250"/>
          </a:xfrm>
        </p:spPr>
        <p:txBody>
          <a:bodyPr/>
          <a:lstStyle/>
          <a:p>
            <a:r>
              <a:rPr lang="en-GB" b="1" dirty="0">
                <a:latin typeface="+mn-lt"/>
              </a:rPr>
              <a:t>Case History 2 (c) </a:t>
            </a:r>
          </a:p>
        </p:txBody>
      </p:sp>
      <p:sp>
        <p:nvSpPr>
          <p:cNvPr id="4" name="Rectangle 3"/>
          <p:cNvSpPr/>
          <p:nvPr/>
        </p:nvSpPr>
        <p:spPr>
          <a:xfrm>
            <a:off x="276224" y="799077"/>
            <a:ext cx="4572000" cy="646331"/>
          </a:xfrm>
          <a:prstGeom prst="rect">
            <a:avLst/>
          </a:prstGeom>
        </p:spPr>
        <p:txBody>
          <a:bodyPr>
            <a:spAutoFit/>
          </a:bodyPr>
          <a:lstStyle/>
          <a:p>
            <a:r>
              <a:rPr lang="en-GB" b="1" dirty="0"/>
              <a:t>NTU revokes former A*Star scientist's PhD for doctoring data in research studies</a:t>
            </a:r>
            <a:endParaRPr lang="en-GB" dirty="0"/>
          </a:p>
        </p:txBody>
      </p:sp>
      <p:sp>
        <p:nvSpPr>
          <p:cNvPr id="5" name="Rectangle 4"/>
          <p:cNvSpPr/>
          <p:nvPr/>
        </p:nvSpPr>
        <p:spPr>
          <a:xfrm>
            <a:off x="2475517" y="4476750"/>
            <a:ext cx="1490216" cy="322845"/>
          </a:xfrm>
          <a:prstGeom prst="rect">
            <a:avLst/>
          </a:prstGeom>
        </p:spPr>
        <p:txBody>
          <a:bodyPr wrap="none">
            <a:spAutoFit/>
          </a:bodyPr>
          <a:lstStyle/>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2 November 2017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4" y="4471073"/>
            <a:ext cx="2085975" cy="294141"/>
          </a:xfrm>
          <a:prstGeom prst="rect">
            <a:avLst/>
          </a:prstGeom>
        </p:spPr>
      </p:pic>
      <p:sp>
        <p:nvSpPr>
          <p:cNvPr id="8" name="Rectangle 7"/>
          <p:cNvSpPr/>
          <p:nvPr/>
        </p:nvSpPr>
        <p:spPr>
          <a:xfrm>
            <a:off x="0" y="3526732"/>
            <a:ext cx="4572000" cy="738664"/>
          </a:xfrm>
          <a:prstGeom prst="rect">
            <a:avLst/>
          </a:prstGeom>
        </p:spPr>
        <p:txBody>
          <a:bodyPr>
            <a:spAutoFit/>
          </a:bodyPr>
          <a:lstStyle/>
          <a:p>
            <a:r>
              <a:rPr lang="en-GB" sz="1400" dirty="0"/>
              <a:t>Ms </a:t>
            </a:r>
            <a:r>
              <a:rPr lang="en-GB" sz="1400" dirty="0" err="1"/>
              <a:t>Sabeera</a:t>
            </a:r>
            <a:r>
              <a:rPr lang="en-GB" sz="1400" dirty="0"/>
              <a:t> </a:t>
            </a:r>
            <a:r>
              <a:rPr lang="en-GB" sz="1400" dirty="0" err="1"/>
              <a:t>Bonala</a:t>
            </a:r>
            <a:r>
              <a:rPr lang="en-GB" sz="1400" dirty="0"/>
              <a:t> had her PhD revoked after admitting that she had falsified data in her research and doctoral thesis.</a:t>
            </a:r>
          </a:p>
        </p:txBody>
      </p:sp>
      <p:pic>
        <p:nvPicPr>
          <p:cNvPr id="4101" name="Picture 5" descr="Ms Sabeera Bonala had her PhD revoked after admitting that she had falsified data in her research and doctoral th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75" y="1464459"/>
            <a:ext cx="2933700" cy="195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52912" y="1330726"/>
            <a:ext cx="4572000" cy="3156826"/>
          </a:xfrm>
          <a:prstGeom prst="rect">
            <a:avLst/>
          </a:prstGeom>
        </p:spPr>
        <p:txBody>
          <a:bodyPr>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In the initial investigation, </a:t>
            </a:r>
            <a:r>
              <a:rPr lang="en-GB" dirty="0" err="1">
                <a:latin typeface="Calibri" panose="020F0502020204030204" pitchFamily="34" charset="0"/>
                <a:ea typeface="Calibri" panose="020F0502020204030204" pitchFamily="34" charset="0"/>
                <a:cs typeface="Times New Roman" panose="02020603050405020304" pitchFamily="18" charset="0"/>
              </a:rPr>
              <a:t>Bonala</a:t>
            </a:r>
            <a:r>
              <a:rPr lang="en-GB" dirty="0">
                <a:latin typeface="Calibri" panose="020F0502020204030204" pitchFamily="34" charset="0"/>
                <a:ea typeface="Calibri" panose="020F0502020204030204" pitchFamily="34" charset="0"/>
                <a:cs typeface="Times New Roman" panose="02020603050405020304" pitchFamily="18" charset="0"/>
              </a:rPr>
              <a:t> vigorously denies wrong-doing</a:t>
            </a:r>
          </a:p>
          <a:p>
            <a:pPr>
              <a:lnSpc>
                <a:spcPct val="107000"/>
              </a:lnSpc>
              <a:spcAft>
                <a:spcPts val="800"/>
              </a:spcAft>
            </a:pPr>
            <a:r>
              <a:rPr lang="en-GB" dirty="0" err="1">
                <a:latin typeface="Calibri" panose="020F0502020204030204" pitchFamily="34" charset="0"/>
                <a:ea typeface="Calibri" panose="020F0502020204030204" pitchFamily="34" charset="0"/>
                <a:cs typeface="Times New Roman" panose="02020603050405020304" pitchFamily="18" charset="0"/>
              </a:rPr>
              <a:t>Bonala</a:t>
            </a:r>
            <a:r>
              <a:rPr lang="en-GB" dirty="0">
                <a:latin typeface="Calibri" panose="020F0502020204030204" pitchFamily="34" charset="0"/>
                <a:ea typeface="Calibri" panose="020F0502020204030204" pitchFamily="34" charset="0"/>
                <a:cs typeface="Times New Roman" panose="02020603050405020304" pitchFamily="18" charset="0"/>
              </a:rPr>
              <a:t> confesses to misconduct as a result of comments in </a:t>
            </a:r>
            <a:r>
              <a:rPr lang="en-GB" dirty="0" err="1">
                <a:latin typeface="Calibri" panose="020F0502020204030204" pitchFamily="34" charset="0"/>
                <a:ea typeface="Calibri" panose="020F0502020204030204" pitchFamily="34" charset="0"/>
                <a:cs typeface="Times New Roman" panose="02020603050405020304" pitchFamily="18" charset="0"/>
              </a:rPr>
              <a:t>PubPeer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Blames and implicates PI</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PI ‘bullies’ </a:t>
            </a:r>
            <a:r>
              <a:rPr lang="en-GB" dirty="0" err="1">
                <a:latin typeface="Calibri" panose="020F0502020204030204" pitchFamily="34" charset="0"/>
                <a:ea typeface="Calibri" panose="020F0502020204030204" pitchFamily="34" charset="0"/>
                <a:cs typeface="Times New Roman" panose="02020603050405020304" pitchFamily="18" charset="0"/>
              </a:rPr>
              <a:t>Bonala</a:t>
            </a:r>
            <a:r>
              <a:rPr lang="en-GB" dirty="0">
                <a:latin typeface="Calibri" panose="020F0502020204030204" pitchFamily="34" charset="0"/>
                <a:ea typeface="Calibri" panose="020F0502020204030204" pitchFamily="34" charset="0"/>
                <a:cs typeface="Times New Roman" panose="02020603050405020304" pitchFamily="18" charset="0"/>
              </a:rPr>
              <a:t> – PI and senior A*STAR colleague suspended and all data sequestered and secured</a:t>
            </a: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Problem of trolls on newspaper web site</a:t>
            </a:r>
          </a:p>
        </p:txBody>
      </p:sp>
    </p:spTree>
    <p:extLst>
      <p:ext uri="{BB962C8B-B14F-4D97-AF65-F5344CB8AC3E}">
        <p14:creationId xmlns:p14="http://schemas.microsoft.com/office/powerpoint/2010/main" val="754490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24"/>
            <a:ext cx="8229600" cy="857250"/>
          </a:xfrm>
        </p:spPr>
        <p:txBody>
          <a:bodyPr/>
          <a:lstStyle/>
          <a:p>
            <a:r>
              <a:rPr lang="en-GB" b="1" dirty="0">
                <a:latin typeface="+mn-lt"/>
              </a:rPr>
              <a:t>Case History 2 (d)</a:t>
            </a:r>
          </a:p>
        </p:txBody>
      </p:sp>
      <p:sp>
        <p:nvSpPr>
          <p:cNvPr id="3" name="Content Placeholder 2"/>
          <p:cNvSpPr>
            <a:spLocks noGrp="1"/>
          </p:cNvSpPr>
          <p:nvPr>
            <p:ph idx="1"/>
          </p:nvPr>
        </p:nvSpPr>
        <p:spPr>
          <a:xfrm>
            <a:off x="612435" y="860874"/>
            <a:ext cx="7983470" cy="3753185"/>
          </a:xfrm>
        </p:spPr>
        <p:txBody>
          <a:bodyPr>
            <a:normAutofit fontScale="92500" lnSpcReduction="10000"/>
          </a:bodyPr>
          <a:lstStyle/>
          <a:p>
            <a:pPr marL="257175" indent="-257175">
              <a:lnSpc>
                <a:spcPct val="107000"/>
              </a:lnSpc>
              <a:spcAft>
                <a:spcPts val="600"/>
              </a:spcAft>
            </a:pPr>
            <a:r>
              <a:rPr lang="en-GB" sz="1800" dirty="0">
                <a:ea typeface="Calibri" panose="020F0502020204030204" pitchFamily="34" charset="0"/>
                <a:cs typeface="Times New Roman" panose="02020603050405020304" pitchFamily="18" charset="0"/>
              </a:rPr>
              <a:t>Detailed forensic examination of Western blot images both internally and   using external consultant</a:t>
            </a:r>
          </a:p>
          <a:p>
            <a:pPr marL="257175" indent="-257175">
              <a:lnSpc>
                <a:spcPct val="107000"/>
              </a:lnSpc>
              <a:spcAft>
                <a:spcPts val="600"/>
              </a:spcAft>
            </a:pPr>
            <a:r>
              <a:rPr lang="en-GB" sz="1800" dirty="0">
                <a:ea typeface="Calibri" panose="020F0502020204030204" pitchFamily="34" charset="0"/>
                <a:cs typeface="Times New Roman" panose="02020603050405020304" pitchFamily="18" charset="0"/>
              </a:rPr>
              <a:t> Case proven</a:t>
            </a:r>
          </a:p>
          <a:p>
            <a:pPr>
              <a:spcBef>
                <a:spcPts val="0"/>
              </a:spcBef>
            </a:pPr>
            <a:r>
              <a:rPr lang="en-GB" sz="1800" dirty="0">
                <a:solidFill>
                  <a:srgbClr val="FF0000"/>
                </a:solidFill>
              </a:rPr>
              <a:t>Two PhDs revoked ONLY TIME THIS HAS HAPPENED</a:t>
            </a:r>
          </a:p>
          <a:p>
            <a:pPr>
              <a:spcBef>
                <a:spcPts val="0"/>
              </a:spcBef>
            </a:pPr>
            <a:endParaRPr lang="en-GB" sz="1200" dirty="0">
              <a:solidFill>
                <a:srgbClr val="FF0000"/>
              </a:solidFill>
            </a:endParaRPr>
          </a:p>
          <a:p>
            <a:pPr>
              <a:spcBef>
                <a:spcPts val="0"/>
              </a:spcBef>
            </a:pPr>
            <a:r>
              <a:rPr lang="en-GB" sz="1800" dirty="0">
                <a:solidFill>
                  <a:srgbClr val="FF0000"/>
                </a:solidFill>
              </a:rPr>
              <a:t>9 papers out of group output of 30 retracted</a:t>
            </a:r>
          </a:p>
          <a:p>
            <a:pPr>
              <a:spcBef>
                <a:spcPts val="0"/>
              </a:spcBef>
            </a:pPr>
            <a:endParaRPr lang="en-GB" sz="1200" dirty="0">
              <a:solidFill>
                <a:srgbClr val="FF0000"/>
              </a:solidFill>
            </a:endParaRPr>
          </a:p>
          <a:p>
            <a:pPr>
              <a:spcBef>
                <a:spcPts val="0"/>
              </a:spcBef>
            </a:pPr>
            <a:r>
              <a:rPr lang="en-GB" sz="1800" dirty="0">
                <a:solidFill>
                  <a:srgbClr val="FF0000"/>
                </a:solidFill>
              </a:rPr>
              <a:t>PI</a:t>
            </a:r>
            <a:r>
              <a:rPr lang="en-GB" sz="1800" dirty="0"/>
              <a:t>: </a:t>
            </a:r>
            <a:r>
              <a:rPr lang="en-GB" sz="1800" dirty="0">
                <a:solidFill>
                  <a:srgbClr val="FF0000"/>
                </a:solidFill>
              </a:rPr>
              <a:t>Full Professor dismissed for ‘wilful negligence’ creating conditions for misconduct &amp; turning a ‘blind eye’</a:t>
            </a:r>
          </a:p>
          <a:p>
            <a:pPr>
              <a:spcBef>
                <a:spcPts val="0"/>
              </a:spcBef>
            </a:pPr>
            <a:endParaRPr lang="en-GB" sz="1200" dirty="0"/>
          </a:p>
          <a:p>
            <a:pPr>
              <a:spcBef>
                <a:spcPts val="0"/>
              </a:spcBef>
            </a:pPr>
            <a:r>
              <a:rPr lang="en-GB" sz="1800" dirty="0">
                <a:solidFill>
                  <a:srgbClr val="FF0000"/>
                </a:solidFill>
              </a:rPr>
              <a:t>Students left without supervisor (direct effect)</a:t>
            </a:r>
          </a:p>
          <a:p>
            <a:pPr>
              <a:spcBef>
                <a:spcPts val="0"/>
              </a:spcBef>
            </a:pPr>
            <a:endParaRPr lang="en-GB" sz="1200" dirty="0"/>
          </a:p>
          <a:p>
            <a:pPr>
              <a:spcBef>
                <a:spcPts val="0"/>
              </a:spcBef>
            </a:pPr>
            <a:r>
              <a:rPr lang="en-GB" sz="1800" dirty="0">
                <a:solidFill>
                  <a:srgbClr val="FF0000"/>
                </a:solidFill>
              </a:rPr>
              <a:t>Students not accepted on joint programmes elsewhere (indirect effect) by tarnished reputation of laboratory</a:t>
            </a:r>
          </a:p>
          <a:p>
            <a:pPr>
              <a:spcBef>
                <a:spcPts val="0"/>
              </a:spcBef>
            </a:pPr>
            <a:endParaRPr lang="en-GB" sz="1200" dirty="0">
              <a:solidFill>
                <a:srgbClr val="FF0000"/>
              </a:solidFill>
            </a:endParaRPr>
          </a:p>
          <a:p>
            <a:pPr>
              <a:spcBef>
                <a:spcPts val="0"/>
              </a:spcBef>
            </a:pPr>
            <a:r>
              <a:rPr lang="en-GB" sz="1800" dirty="0">
                <a:solidFill>
                  <a:srgbClr val="FF0000"/>
                </a:solidFill>
              </a:rPr>
              <a:t>Grant agency seeking repayment </a:t>
            </a:r>
          </a:p>
        </p:txBody>
      </p:sp>
      <p:sp>
        <p:nvSpPr>
          <p:cNvPr id="4" name="Rectangle 3"/>
          <p:cNvSpPr/>
          <p:nvPr/>
        </p:nvSpPr>
        <p:spPr>
          <a:xfrm rot="522606">
            <a:off x="5986906" y="1307187"/>
            <a:ext cx="3233578" cy="721736"/>
          </a:xfrm>
          <a:prstGeom prst="rect">
            <a:avLst/>
          </a:prstGeom>
        </p:spPr>
        <p:txBody>
          <a:bodyPr wrap="none">
            <a:spAutoFit/>
          </a:bodyPr>
          <a:lstStyle/>
          <a:p>
            <a:pPr>
              <a:lnSpc>
                <a:spcPct val="107000"/>
              </a:lnSpc>
              <a:spcAft>
                <a:spcPts val="800"/>
              </a:spcAft>
            </a:pPr>
            <a:r>
              <a:rPr lang="en-GB"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Consequences</a:t>
            </a:r>
            <a:endParaRPr lang="en-GB"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2178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0"/>
            <a:ext cx="8686800" cy="857250"/>
          </a:xfrm>
        </p:spPr>
        <p:txBody>
          <a:bodyPr>
            <a:normAutofit fontScale="90000"/>
          </a:bodyPr>
          <a:lstStyle/>
          <a:p>
            <a:r>
              <a:rPr lang="en-SG" b="1" dirty="0">
                <a:latin typeface="+mn-lt"/>
              </a:rPr>
              <a:t>Case History 3 (a): plagiarism of imagery</a:t>
            </a:r>
          </a:p>
        </p:txBody>
      </p:sp>
      <p:sp>
        <p:nvSpPr>
          <p:cNvPr id="11" name="Content Placeholder 2"/>
          <p:cNvSpPr>
            <a:spLocks noGrp="1"/>
          </p:cNvSpPr>
          <p:nvPr>
            <p:ph idx="1"/>
          </p:nvPr>
        </p:nvSpPr>
        <p:spPr>
          <a:xfrm>
            <a:off x="830421" y="957066"/>
            <a:ext cx="8055315" cy="3478865"/>
          </a:xfrm>
        </p:spPr>
        <p:txBody>
          <a:bodyPr>
            <a:normAutofit/>
          </a:bodyPr>
          <a:lstStyle/>
          <a:p>
            <a:pPr>
              <a:spcBef>
                <a:spcPts val="0"/>
              </a:spcBef>
            </a:pPr>
            <a:r>
              <a:rPr lang="en-GB" sz="2100" dirty="0"/>
              <a:t>Consists of 2 incidents:</a:t>
            </a:r>
          </a:p>
          <a:p>
            <a:pPr lvl="1">
              <a:spcBef>
                <a:spcPts val="0"/>
              </a:spcBef>
            </a:pPr>
            <a:r>
              <a:rPr lang="en-GB" sz="1800" dirty="0"/>
              <a:t>In the 1</a:t>
            </a:r>
            <a:r>
              <a:rPr lang="en-GB" sz="1800" baseline="30000" dirty="0"/>
              <a:t>st</a:t>
            </a:r>
            <a:r>
              <a:rPr lang="en-GB" sz="1800" dirty="0"/>
              <a:t> case, NTU became aware of allegations through a public blog site</a:t>
            </a:r>
          </a:p>
          <a:p>
            <a:pPr lvl="1">
              <a:spcBef>
                <a:spcPts val="0"/>
              </a:spcBef>
            </a:pPr>
            <a:r>
              <a:rPr lang="en-GB" sz="1800" dirty="0"/>
              <a:t>The 2</a:t>
            </a:r>
            <a:r>
              <a:rPr lang="en-GB" sz="1800" baseline="30000" dirty="0"/>
              <a:t>nd</a:t>
            </a:r>
            <a:r>
              <a:rPr lang="en-GB" sz="1800" dirty="0"/>
              <a:t> case was a similar complaint in relation to a report on an internal grant</a:t>
            </a:r>
          </a:p>
          <a:p>
            <a:pPr>
              <a:spcBef>
                <a:spcPts val="0"/>
              </a:spcBef>
            </a:pPr>
            <a:endParaRPr lang="en-GB" sz="2100" dirty="0"/>
          </a:p>
          <a:p>
            <a:pPr>
              <a:spcBef>
                <a:spcPts val="0"/>
              </a:spcBef>
            </a:pPr>
            <a:r>
              <a:rPr lang="en-GB" sz="2100" dirty="0"/>
              <a:t>Misconduct allegations referred to:</a:t>
            </a:r>
          </a:p>
          <a:p>
            <a:pPr lvl="1">
              <a:spcBef>
                <a:spcPts val="0"/>
              </a:spcBef>
              <a:buFont typeface="Wingdings" panose="05000000000000000000" pitchFamily="2" charset="2"/>
              <a:buChar char="§"/>
            </a:pPr>
            <a:r>
              <a:rPr lang="en-GB" sz="1800" dirty="0"/>
              <a:t>Plagiarism of images &amp; of text</a:t>
            </a:r>
          </a:p>
          <a:p>
            <a:pPr lvl="1">
              <a:spcBef>
                <a:spcPts val="0"/>
              </a:spcBef>
              <a:buFont typeface="Wingdings" panose="05000000000000000000" pitchFamily="2" charset="2"/>
              <a:buChar char="§"/>
            </a:pPr>
            <a:r>
              <a:rPr lang="en-GB" sz="1800" dirty="0"/>
              <a:t>Failure to provide provenance of images</a:t>
            </a:r>
          </a:p>
          <a:p>
            <a:pPr lvl="1">
              <a:spcBef>
                <a:spcPts val="0"/>
              </a:spcBef>
              <a:buFont typeface="Wingdings" panose="05000000000000000000" pitchFamily="2" charset="2"/>
              <a:buChar char="§"/>
            </a:pPr>
            <a:r>
              <a:rPr lang="en-GB" sz="1800" dirty="0"/>
              <a:t>Possible copyright breaches</a:t>
            </a:r>
          </a:p>
          <a:p>
            <a:pPr lvl="1">
              <a:spcBef>
                <a:spcPts val="0"/>
              </a:spcBef>
              <a:buFont typeface="Wingdings" panose="05000000000000000000" pitchFamily="2" charset="2"/>
              <a:buChar char="§"/>
            </a:pPr>
            <a:r>
              <a:rPr lang="en-GB" sz="1800" dirty="0"/>
              <a:t>Suspect payments</a:t>
            </a:r>
          </a:p>
        </p:txBody>
      </p:sp>
    </p:spTree>
    <p:extLst>
      <p:ext uri="{BB962C8B-B14F-4D97-AF65-F5344CB8AC3E}">
        <p14:creationId xmlns:p14="http://schemas.microsoft.com/office/powerpoint/2010/main" val="264019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F1C6A41-A737-4C80-835C-2A7E655DF10E}"/>
              </a:ext>
            </a:extLst>
          </p:cNvPr>
          <p:cNvSpPr/>
          <p:nvPr/>
        </p:nvSpPr>
        <p:spPr>
          <a:xfrm>
            <a:off x="-139188" y="624894"/>
            <a:ext cx="9144000" cy="1651286"/>
          </a:xfrm>
          <a:prstGeom prst="rect">
            <a:avLst/>
          </a:prstGeom>
        </p:spPr>
        <p:txBody>
          <a:bodyPr wrap="square">
            <a:spAutoFit/>
          </a:bodyPr>
          <a:lstStyle/>
          <a:p>
            <a:pPr algn="ctr">
              <a:lnSpc>
                <a:spcPct val="107000"/>
              </a:lnSpc>
              <a:spcAft>
                <a:spcPts val="600"/>
              </a:spcAft>
            </a:pPr>
            <a:r>
              <a:rPr lang="en-GB"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Research Integrity </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GB"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Research Misconduct</a:t>
            </a:r>
          </a:p>
          <a:p>
            <a:pPr algn="ct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Research Integrity should address Good Research Practice/Responsible Conduct of Research</a:t>
            </a:r>
          </a:p>
        </p:txBody>
      </p:sp>
      <p:sp>
        <p:nvSpPr>
          <p:cNvPr id="4" name="Rectangle 3"/>
          <p:cNvSpPr/>
          <p:nvPr/>
        </p:nvSpPr>
        <p:spPr>
          <a:xfrm>
            <a:off x="1990725" y="2892563"/>
            <a:ext cx="6105525" cy="685059"/>
          </a:xfrm>
          <a:prstGeom prst="rect">
            <a:avLst/>
          </a:prstGeom>
        </p:spPr>
        <p:txBody>
          <a:bodyPr wrap="square">
            <a:spAutoFit/>
          </a:bodyPr>
          <a:lstStyle/>
          <a:p>
            <a:pPr algn="ctr">
              <a:lnSpc>
                <a:spcPct val="107000"/>
              </a:lnSpc>
              <a:spcAft>
                <a:spcPts val="800"/>
              </a:spcAft>
            </a:pP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general terms, responsible conduct in research is simply good citizenship applied to professional life’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93" y="2989006"/>
            <a:ext cx="1439351" cy="1684040"/>
          </a:xfrm>
          <a:prstGeom prst="rect">
            <a:avLst/>
          </a:prstGeom>
        </p:spPr>
      </p:pic>
      <p:sp>
        <p:nvSpPr>
          <p:cNvPr id="6" name="Rectangle 5"/>
          <p:cNvSpPr/>
          <p:nvPr/>
        </p:nvSpPr>
        <p:spPr>
          <a:xfrm>
            <a:off x="1621257" y="4084430"/>
            <a:ext cx="5396606" cy="754758"/>
          </a:xfrm>
          <a:prstGeom prst="rect">
            <a:avLst/>
          </a:prstGeom>
        </p:spPr>
        <p:txBody>
          <a:bodyPr wrap="non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Professor Nick </a:t>
            </a:r>
            <a:r>
              <a:rPr lang="en-GB" dirty="0" err="1">
                <a:latin typeface="Calibri" panose="020F0502020204030204" pitchFamily="34" charset="0"/>
                <a:ea typeface="Calibri" panose="020F0502020204030204" pitchFamily="34" charset="0"/>
                <a:cs typeface="Times New Roman" panose="02020603050405020304" pitchFamily="18" charset="0"/>
              </a:rPr>
              <a:t>Steneck</a:t>
            </a:r>
            <a:r>
              <a:rPr lang="en-GB" dirty="0">
                <a:latin typeface="Calibri" panose="020F0502020204030204" pitchFamily="34" charset="0"/>
                <a:ea typeface="Calibri" panose="020F0502020204030204" pitchFamily="34" charset="0"/>
                <a:cs typeface="Times New Roman" panose="02020603050405020304" pitchFamily="18" charset="0"/>
              </a:rPr>
              <a:t>, University of Michigan, </a:t>
            </a:r>
          </a:p>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Co-Chair 1</a:t>
            </a:r>
            <a:r>
              <a:rPr lang="en-GB" sz="1600" baseline="30000" dirty="0">
                <a:latin typeface="Calibri" panose="020F0502020204030204" pitchFamily="34" charset="0"/>
                <a:ea typeface="Calibri" panose="020F0502020204030204" pitchFamily="34" charset="0"/>
                <a:cs typeface="Times New Roman" panose="02020603050405020304" pitchFamily="18" charset="0"/>
              </a:rPr>
              <a:t>st</a:t>
            </a:r>
            <a:r>
              <a:rPr lang="en-GB" sz="1600" dirty="0">
                <a:latin typeface="Calibri" panose="020F0502020204030204" pitchFamily="34" charset="0"/>
                <a:ea typeface="Calibri" panose="020F0502020204030204" pitchFamily="34" charset="0"/>
                <a:cs typeface="Times New Roman" panose="02020603050405020304" pitchFamily="18" charset="0"/>
              </a:rPr>
              <a:t>, 2</a:t>
            </a:r>
            <a:r>
              <a:rPr lang="en-GB" sz="1600" baseline="30000" dirty="0">
                <a:latin typeface="Calibri" panose="020F0502020204030204" pitchFamily="34" charset="0"/>
                <a:ea typeface="Calibri" panose="020F0502020204030204" pitchFamily="34" charset="0"/>
                <a:cs typeface="Times New Roman" panose="02020603050405020304" pitchFamily="18" charset="0"/>
              </a:rPr>
              <a:t>nd</a:t>
            </a:r>
            <a:r>
              <a:rPr lang="en-GB" sz="1600" dirty="0">
                <a:latin typeface="Calibri" panose="020F0502020204030204" pitchFamily="34" charset="0"/>
                <a:ea typeface="Calibri" panose="020F0502020204030204" pitchFamily="34" charset="0"/>
                <a:cs typeface="Times New Roman" panose="02020603050405020304" pitchFamily="18" charset="0"/>
              </a:rPr>
              <a:t> &amp; 5</a:t>
            </a:r>
            <a:r>
              <a:rPr lang="en-GB" sz="16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600" dirty="0">
                <a:latin typeface="Calibri" panose="020F0502020204030204" pitchFamily="34" charset="0"/>
                <a:ea typeface="Calibri" panose="020F0502020204030204" pitchFamily="34" charset="0"/>
                <a:cs typeface="Times New Roman" panose="02020603050405020304" pitchFamily="18" charset="0"/>
              </a:rPr>
              <a:t> World Conferences on Research Integrity</a:t>
            </a:r>
          </a:p>
        </p:txBody>
      </p:sp>
      <p:sp>
        <p:nvSpPr>
          <p:cNvPr id="7" name="Rectangle 6"/>
          <p:cNvSpPr/>
          <p:nvPr/>
        </p:nvSpPr>
        <p:spPr>
          <a:xfrm>
            <a:off x="1621257" y="3636678"/>
            <a:ext cx="7497855" cy="355803"/>
          </a:xfrm>
          <a:prstGeom prst="rect">
            <a:avLst/>
          </a:prstGeom>
        </p:spPr>
        <p:txBody>
          <a:bodyPr wrap="square">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“Making Mistakes and Making Breakthroughs: Taking Risks in Our Academic Life”</a:t>
            </a:r>
          </a:p>
        </p:txBody>
      </p:sp>
    </p:spTree>
    <p:extLst>
      <p:ext uri="{BB962C8B-B14F-4D97-AF65-F5344CB8AC3E}">
        <p14:creationId xmlns:p14="http://schemas.microsoft.com/office/powerpoint/2010/main" val="135665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74"/>
            <a:ext cx="9144000" cy="857250"/>
          </a:xfrm>
        </p:spPr>
        <p:txBody>
          <a:bodyPr>
            <a:normAutofit fontScale="90000"/>
          </a:bodyPr>
          <a:lstStyle/>
          <a:p>
            <a:r>
              <a:rPr lang="en-SG" b="1" dirty="0">
                <a:latin typeface="+mn-lt"/>
              </a:rPr>
              <a:t>Case History 3 (b): plagiarism of imagery</a:t>
            </a:r>
          </a:p>
        </p:txBody>
      </p:sp>
      <p:sp>
        <p:nvSpPr>
          <p:cNvPr id="4" name="Rectangle 3"/>
          <p:cNvSpPr/>
          <p:nvPr/>
        </p:nvSpPr>
        <p:spPr>
          <a:xfrm>
            <a:off x="912997" y="1681423"/>
            <a:ext cx="4572000" cy="507831"/>
          </a:xfrm>
          <a:prstGeom prst="rect">
            <a:avLst/>
          </a:prstGeom>
        </p:spPr>
        <p:txBody>
          <a:bodyPr>
            <a:spAutoFit/>
          </a:bodyPr>
          <a:lstStyle/>
          <a:p>
            <a:r>
              <a:rPr lang="en-GB" sz="1350" dirty="0">
                <a:solidFill>
                  <a:srgbClr val="FF0000"/>
                </a:solidFill>
              </a:rPr>
              <a:t>Adventures in copyright violation: </a:t>
            </a:r>
            <a:br>
              <a:rPr lang="en-GB" sz="1350" dirty="0">
                <a:solidFill>
                  <a:srgbClr val="FF0000"/>
                </a:solidFill>
              </a:rPr>
            </a:br>
            <a:r>
              <a:rPr lang="en-GB" sz="1350" dirty="0">
                <a:solidFill>
                  <a:srgbClr val="FF0000"/>
                </a:solidFill>
              </a:rPr>
              <a:t>The curious case of Utopian Constructions</a:t>
            </a:r>
            <a:endParaRPr lang="en-GB" sz="1350" dirty="0"/>
          </a:p>
        </p:txBody>
      </p:sp>
      <p:pic>
        <p:nvPicPr>
          <p:cNvPr id="7" name="Picture 3" descr="http://www.docspopuli.org/images/Nanyang/NanyangCh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997" y="1762927"/>
            <a:ext cx="1617931" cy="1553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docspopuli.org/images/Nanyang/1230-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608" y="1906127"/>
            <a:ext cx="893730" cy="1267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www.docspopuli.org/images/Nanyang/1230-d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605" y="3531655"/>
            <a:ext cx="1163736" cy="7052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19413" y="2238240"/>
            <a:ext cx="4231165" cy="2308324"/>
          </a:xfrm>
          <a:prstGeom prst="rect">
            <a:avLst/>
          </a:prstGeom>
        </p:spPr>
        <p:txBody>
          <a:bodyPr wrap="square">
            <a:spAutoFit/>
          </a:bodyPr>
          <a:lstStyle/>
          <a:p>
            <a:r>
              <a:rPr lang="en-GB" sz="1200" dirty="0"/>
              <a:t>“….I eventually reached professor xxx in the School of Art, Design and Media, College of Humanities, Arts and Social Sciences (NTU).  I told him of my concerns, ……. the site was using 73 poster images from my book </a:t>
            </a:r>
            <a:r>
              <a:rPr lang="en-GB" sz="1200" i="1" dirty="0" err="1">
                <a:hlinkClick r:id="rId5"/>
              </a:rPr>
              <a:t>Revolucion</a:t>
            </a:r>
            <a:r>
              <a:rPr lang="en-GB" sz="1200" i="1" dirty="0">
                <a:hlinkClick r:id="rId5"/>
              </a:rPr>
              <a:t>! Cuban Poster Art</a:t>
            </a:r>
            <a:r>
              <a:rPr lang="en-GB" sz="1200" dirty="0"/>
              <a:t> (Chronicle Books, 2003) &amp; 90 poster images from </a:t>
            </a:r>
            <a:r>
              <a:rPr lang="en-GB" sz="1200" i="1" dirty="0">
                <a:hlinkClick r:id="rId6"/>
              </a:rPr>
              <a:t>Chinese Posters: Art from the Great Proletarian Cultural Revolution</a:t>
            </a:r>
            <a:r>
              <a:rPr lang="en-GB" sz="1200" dirty="0"/>
              <a:t> (Chronicle Books, 2007) for which I was the co-author &amp; responsible for all image provision…. I had two partners in pursuing this complaint, my publisher &amp; the East Asian Library. Both wrote letters supporting my case.  Although Dr </a:t>
            </a:r>
            <a:r>
              <a:rPr lang="en-GB" sz="1200" dirty="0" err="1"/>
              <a:t>xxxx</a:t>
            </a:r>
            <a:r>
              <a:rPr lang="en-GB" sz="1200" dirty="0"/>
              <a:t> agreed to the first request, he insisted on posting high-resolution images &amp; did not have enough information to answer my third request”</a:t>
            </a:r>
          </a:p>
        </p:txBody>
      </p:sp>
      <p:sp>
        <p:nvSpPr>
          <p:cNvPr id="5" name="Rectangle 4"/>
          <p:cNvSpPr/>
          <p:nvPr/>
        </p:nvSpPr>
        <p:spPr>
          <a:xfrm>
            <a:off x="5419788" y="1464611"/>
            <a:ext cx="4572000" cy="300082"/>
          </a:xfrm>
          <a:prstGeom prst="rect">
            <a:avLst/>
          </a:prstGeom>
        </p:spPr>
        <p:txBody>
          <a:bodyPr>
            <a:spAutoFit/>
          </a:bodyPr>
          <a:lstStyle/>
          <a:p>
            <a:r>
              <a:rPr lang="en-GB" sz="1350" b="1" dirty="0"/>
              <a:t>Docs </a:t>
            </a:r>
            <a:r>
              <a:rPr lang="en-GB" sz="1350" b="1" dirty="0" err="1"/>
              <a:t>Populi</a:t>
            </a:r>
            <a:r>
              <a:rPr lang="en-GB" sz="1350" b="1" dirty="0"/>
              <a:t> – March 20, 2013 </a:t>
            </a:r>
            <a:endParaRPr lang="en-GB" sz="1350" dirty="0"/>
          </a:p>
        </p:txBody>
      </p:sp>
      <p:pic>
        <p:nvPicPr>
          <p:cNvPr id="6" name="Picture 2" descr="http://www.docspopuli.org/images/Nanyang/NanyangCub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4997" y="3233489"/>
            <a:ext cx="1613189" cy="13016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2997" y="937448"/>
            <a:ext cx="7316603" cy="388696"/>
          </a:xfrm>
          <a:prstGeom prst="rect">
            <a:avLst/>
          </a:prstGeom>
        </p:spPr>
        <p:txBody>
          <a:bodyPr wrap="square">
            <a:spAutoFit/>
          </a:bodyPr>
          <a:lstStyle/>
          <a:p>
            <a:pPr>
              <a:lnSpc>
                <a:spcPct val="107000"/>
              </a:lnSpc>
              <a:spcAft>
                <a:spcPts val="800"/>
              </a:spcAft>
            </a:pP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First raised in whistle-blower’s website of which NTU became aware later</a:t>
            </a:r>
            <a:endPar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425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57250"/>
          </a:xfrm>
        </p:spPr>
        <p:txBody>
          <a:bodyPr>
            <a:normAutofit/>
          </a:bodyPr>
          <a:lstStyle/>
          <a:p>
            <a:r>
              <a:rPr lang="en-GB" sz="4000" b="1" dirty="0">
                <a:latin typeface="+mn-lt"/>
              </a:rPr>
              <a:t>Case History 3 (c)</a:t>
            </a:r>
          </a:p>
        </p:txBody>
      </p:sp>
      <p:sp>
        <p:nvSpPr>
          <p:cNvPr id="3" name="Content Placeholder 2"/>
          <p:cNvSpPr>
            <a:spLocks noGrp="1"/>
          </p:cNvSpPr>
          <p:nvPr>
            <p:ph idx="1"/>
          </p:nvPr>
        </p:nvSpPr>
        <p:spPr>
          <a:xfrm>
            <a:off x="1" y="657225"/>
            <a:ext cx="9143999" cy="3952875"/>
          </a:xfrm>
        </p:spPr>
        <p:txBody>
          <a:bodyPr>
            <a:noAutofit/>
          </a:bodyPr>
          <a:lstStyle/>
          <a:p>
            <a:pPr>
              <a:spcBef>
                <a:spcPts val="0"/>
              </a:spcBef>
            </a:pPr>
            <a:r>
              <a:rPr lang="en-GB" sz="1600" dirty="0">
                <a:latin typeface="+mn-lt"/>
              </a:rPr>
              <a:t>Public accusation of plagiarism on blog site</a:t>
            </a:r>
          </a:p>
          <a:p>
            <a:pPr>
              <a:spcBef>
                <a:spcPts val="0"/>
              </a:spcBef>
            </a:pPr>
            <a:endParaRPr lang="en-GB" sz="1600" dirty="0">
              <a:latin typeface="+mn-lt"/>
            </a:endParaRPr>
          </a:p>
          <a:p>
            <a:pPr>
              <a:spcBef>
                <a:spcPts val="0"/>
              </a:spcBef>
            </a:pPr>
            <a:r>
              <a:rPr lang="en-GB" sz="1600" dirty="0">
                <a:latin typeface="+mn-lt"/>
              </a:rPr>
              <a:t>Lengthy investigation lasting 2 years following initial acceptance of respondent’s statements</a:t>
            </a:r>
          </a:p>
          <a:p>
            <a:pPr>
              <a:spcBef>
                <a:spcPts val="0"/>
              </a:spcBef>
            </a:pPr>
            <a:endParaRPr lang="en-GB" sz="1600" dirty="0">
              <a:latin typeface="+mn-lt"/>
            </a:endParaRPr>
          </a:p>
          <a:p>
            <a:pPr>
              <a:spcBef>
                <a:spcPts val="0"/>
              </a:spcBef>
            </a:pPr>
            <a:r>
              <a:rPr lang="en-GB" sz="1600" dirty="0">
                <a:latin typeface="+mn-lt"/>
              </a:rPr>
              <a:t>Respondent asked to provide imagery provenance statements and include copyright disclaimers: not implemented</a:t>
            </a:r>
          </a:p>
          <a:p>
            <a:pPr>
              <a:spcBef>
                <a:spcPts val="0"/>
              </a:spcBef>
            </a:pPr>
            <a:endParaRPr lang="en-GB" sz="1600" dirty="0">
              <a:latin typeface="+mn-lt"/>
            </a:endParaRPr>
          </a:p>
          <a:p>
            <a:pPr>
              <a:spcBef>
                <a:spcPts val="0"/>
              </a:spcBef>
            </a:pPr>
            <a:r>
              <a:rPr lang="en-GB" sz="1600" dirty="0">
                <a:latin typeface="+mn-lt"/>
              </a:rPr>
              <a:t>Second case of similar nature reported and triggers complete re-investigation</a:t>
            </a:r>
          </a:p>
          <a:p>
            <a:pPr marL="0" indent="0">
              <a:spcBef>
                <a:spcPts val="0"/>
              </a:spcBef>
              <a:buNone/>
            </a:pPr>
            <a:endParaRPr lang="en-GB" sz="1600" dirty="0">
              <a:latin typeface="+mn-lt"/>
            </a:endParaRPr>
          </a:p>
          <a:p>
            <a:pPr>
              <a:spcBef>
                <a:spcPts val="0"/>
              </a:spcBef>
            </a:pPr>
            <a:r>
              <a:rPr lang="en-GB" sz="1600" dirty="0">
                <a:latin typeface="+mn-lt"/>
              </a:rPr>
              <a:t>Imagery plagiarism &amp; external software experts needed</a:t>
            </a:r>
          </a:p>
          <a:p>
            <a:pPr>
              <a:spcBef>
                <a:spcPts val="0"/>
              </a:spcBef>
            </a:pPr>
            <a:endParaRPr lang="en-GB" sz="1600" dirty="0">
              <a:latin typeface="+mn-lt"/>
            </a:endParaRPr>
          </a:p>
          <a:p>
            <a:pPr>
              <a:spcBef>
                <a:spcPts val="0"/>
              </a:spcBef>
            </a:pPr>
            <a:r>
              <a:rPr lang="en-GB" sz="1600" dirty="0">
                <a:latin typeface="+mn-lt"/>
              </a:rPr>
              <a:t>Plagiarism &amp; copyright infringement proven</a:t>
            </a:r>
          </a:p>
          <a:p>
            <a:pPr>
              <a:spcBef>
                <a:spcPts val="0"/>
              </a:spcBef>
            </a:pPr>
            <a:endParaRPr lang="en-GB" sz="1600" dirty="0">
              <a:latin typeface="+mn-lt"/>
            </a:endParaRPr>
          </a:p>
          <a:p>
            <a:pPr>
              <a:spcBef>
                <a:spcPts val="0"/>
              </a:spcBef>
            </a:pPr>
            <a:r>
              <a:rPr lang="en-GB" sz="1600" dirty="0">
                <a:latin typeface="+mn-lt"/>
              </a:rPr>
              <a:t>Misrepresentation of university legal services &amp; Ministry of Education</a:t>
            </a:r>
          </a:p>
          <a:p>
            <a:pPr>
              <a:spcBef>
                <a:spcPts val="0"/>
              </a:spcBef>
            </a:pPr>
            <a:endParaRPr lang="en-GB" sz="1600" dirty="0">
              <a:latin typeface="+mn-lt"/>
            </a:endParaRPr>
          </a:p>
          <a:p>
            <a:pPr>
              <a:spcBef>
                <a:spcPts val="0"/>
              </a:spcBef>
            </a:pPr>
            <a:r>
              <a:rPr lang="en-GB" sz="1600" dirty="0">
                <a:latin typeface="+mn-lt"/>
              </a:rPr>
              <a:t>Investigation uncovered suspect payments out of country and maladministration</a:t>
            </a:r>
          </a:p>
          <a:p>
            <a:pPr marL="0" indent="0">
              <a:spcBef>
                <a:spcPts val="0"/>
              </a:spcBef>
              <a:buNone/>
            </a:pPr>
            <a:endParaRPr lang="en-GB" sz="1600" dirty="0">
              <a:latin typeface="+mn-lt"/>
            </a:endParaRPr>
          </a:p>
        </p:txBody>
      </p:sp>
      <p:sp>
        <p:nvSpPr>
          <p:cNvPr id="4" name="Rectangle 3"/>
          <p:cNvSpPr/>
          <p:nvPr/>
        </p:nvSpPr>
        <p:spPr>
          <a:xfrm rot="451492">
            <a:off x="5122667" y="3202730"/>
            <a:ext cx="3832459" cy="707886"/>
          </a:xfrm>
          <a:prstGeom prst="rect">
            <a:avLst/>
          </a:prstGeom>
        </p:spPr>
        <p:txBody>
          <a:bodyPr wrap="none">
            <a:spAutoFit/>
          </a:bodyPr>
          <a:lstStyle/>
          <a:p>
            <a:pPr>
              <a:spcBef>
                <a:spcPts val="0"/>
              </a:spcBef>
            </a:pPr>
            <a:r>
              <a:rPr lang="en-GB" sz="2000" b="1" dirty="0">
                <a:solidFill>
                  <a:srgbClr val="FF0000"/>
                </a:solidFill>
              </a:rPr>
              <a:t>Full Professor dismissed</a:t>
            </a:r>
          </a:p>
          <a:p>
            <a:pPr>
              <a:spcBef>
                <a:spcPts val="0"/>
              </a:spcBef>
            </a:pPr>
            <a:r>
              <a:rPr lang="en-GB" sz="2000" b="1" dirty="0">
                <a:solidFill>
                  <a:srgbClr val="FF0000"/>
                </a:solidFill>
              </a:rPr>
              <a:t>Attempts to sue university/people</a:t>
            </a:r>
          </a:p>
        </p:txBody>
      </p:sp>
    </p:spTree>
    <p:extLst>
      <p:ext uri="{BB962C8B-B14F-4D97-AF65-F5344CB8AC3E}">
        <p14:creationId xmlns:p14="http://schemas.microsoft.com/office/powerpoint/2010/main" val="134992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50"/>
            <a:ext cx="9144000" cy="857250"/>
          </a:xfrm>
        </p:spPr>
        <p:txBody>
          <a:bodyPr>
            <a:normAutofit fontScale="90000"/>
          </a:bodyPr>
          <a:lstStyle/>
          <a:p>
            <a:r>
              <a:rPr lang="en-SG" b="1" dirty="0">
                <a:latin typeface="+mn-lt"/>
              </a:rPr>
              <a:t>Case History 4 (a): hacking to increase citations!</a:t>
            </a:r>
          </a:p>
        </p:txBody>
      </p:sp>
      <p:sp>
        <p:nvSpPr>
          <p:cNvPr id="3" name="Content Placeholder 2"/>
          <p:cNvSpPr>
            <a:spLocks noGrp="1"/>
          </p:cNvSpPr>
          <p:nvPr>
            <p:ph idx="1"/>
          </p:nvPr>
        </p:nvSpPr>
        <p:spPr>
          <a:xfrm>
            <a:off x="352425" y="1209340"/>
            <a:ext cx="7328536" cy="3524585"/>
          </a:xfrm>
        </p:spPr>
        <p:txBody>
          <a:bodyPr>
            <a:noAutofit/>
          </a:bodyPr>
          <a:lstStyle/>
          <a:p>
            <a:pPr marL="214313" indent="-214313">
              <a:spcBef>
                <a:spcPts val="0"/>
              </a:spcBef>
            </a:pPr>
            <a:r>
              <a:rPr lang="en-GB" sz="1600" dirty="0">
                <a:ea typeface="Calibri" panose="020F0502020204030204" pitchFamily="34" charset="0"/>
                <a:cs typeface="Times New Roman" panose="02020603050405020304" pitchFamily="18" charset="0"/>
              </a:rPr>
              <a:t>Research Fellow reported to have hacked into Elsevier review site &amp; referred to NTU</a:t>
            </a:r>
          </a:p>
          <a:p>
            <a:pPr marL="214313" indent="-214313">
              <a:spcBef>
                <a:spcPts val="0"/>
              </a:spcBef>
            </a:pPr>
            <a:endParaRPr lang="en-GB" sz="1600" dirty="0">
              <a:ea typeface="Calibri" panose="020F0502020204030204" pitchFamily="34" charset="0"/>
              <a:cs typeface="Times New Roman" panose="02020603050405020304" pitchFamily="18" charset="0"/>
            </a:endParaRPr>
          </a:p>
          <a:p>
            <a:pPr marL="214313" indent="-214313">
              <a:spcBef>
                <a:spcPts val="0"/>
              </a:spcBef>
            </a:pPr>
            <a:r>
              <a:rPr lang="en-GB" sz="1600" dirty="0">
                <a:ea typeface="Calibri" panose="020F0502020204030204" pitchFamily="34" charset="0"/>
                <a:cs typeface="Times New Roman" panose="02020603050405020304" pitchFamily="18" charset="0"/>
              </a:rPr>
              <a:t>Investigation delayed due to publishers legal advisers reluctance to share data</a:t>
            </a:r>
          </a:p>
          <a:p>
            <a:pPr marL="214313" indent="-214313">
              <a:spcBef>
                <a:spcPts val="0"/>
              </a:spcBef>
            </a:pPr>
            <a:endParaRPr lang="en-GB" sz="1600" dirty="0">
              <a:ea typeface="Calibri" panose="020F0502020204030204" pitchFamily="34" charset="0"/>
              <a:cs typeface="Times New Roman" panose="02020603050405020304" pitchFamily="18" charset="0"/>
            </a:endParaRPr>
          </a:p>
          <a:p>
            <a:pPr marL="214313" indent="-214313">
              <a:spcBef>
                <a:spcPts val="0"/>
              </a:spcBef>
            </a:pPr>
            <a:r>
              <a:rPr lang="en-GB" sz="1600" dirty="0">
                <a:ea typeface="Calibri" panose="020F0502020204030204" pitchFamily="34" charset="0"/>
                <a:cs typeface="Times New Roman" panose="02020603050405020304" pitchFamily="18" charset="0"/>
              </a:rPr>
              <a:t>Case proven – 122 instances of hacking!</a:t>
            </a:r>
          </a:p>
          <a:p>
            <a:pPr marL="214313" indent="-214313">
              <a:spcBef>
                <a:spcPts val="0"/>
              </a:spcBef>
            </a:pPr>
            <a:endParaRPr lang="en-GB" sz="1600" dirty="0">
              <a:ea typeface="Calibri" panose="020F0502020204030204" pitchFamily="34" charset="0"/>
              <a:cs typeface="Times New Roman" panose="02020603050405020304" pitchFamily="18" charset="0"/>
            </a:endParaRPr>
          </a:p>
          <a:p>
            <a:pPr marL="214313" indent="-214313">
              <a:spcBef>
                <a:spcPts val="0"/>
              </a:spcBef>
            </a:pPr>
            <a:r>
              <a:rPr lang="en-GB" sz="1600" dirty="0">
                <a:ea typeface="Calibri" panose="020F0502020204030204" pitchFamily="34" charset="0"/>
                <a:cs typeface="Times New Roman" panose="02020603050405020304" pitchFamily="18" charset="0"/>
              </a:rPr>
              <a:t>Reason was an attempt to improve the respondent’s own citation record!</a:t>
            </a:r>
          </a:p>
          <a:p>
            <a:pPr marL="214313" indent="-214313">
              <a:spcBef>
                <a:spcPts val="0"/>
              </a:spcBef>
            </a:pPr>
            <a:endParaRPr lang="en-GB" sz="1600" dirty="0">
              <a:ea typeface="Calibri" panose="020F0502020204030204" pitchFamily="34" charset="0"/>
              <a:cs typeface="Times New Roman" panose="02020603050405020304" pitchFamily="18" charset="0"/>
            </a:endParaRPr>
          </a:p>
          <a:p>
            <a:pPr marL="214313" indent="-214313">
              <a:spcBef>
                <a:spcPts val="0"/>
              </a:spcBef>
            </a:pPr>
            <a:r>
              <a:rPr lang="en-GB" sz="1600" dirty="0">
                <a:ea typeface="Calibri" panose="020F0502020204030204" pitchFamily="34" charset="0"/>
                <a:cs typeface="Times New Roman" panose="02020603050405020304" pitchFamily="18" charset="0"/>
              </a:rPr>
              <a:t>Respondent resigned but NTU referred the case to the Singapore Police Force under Misuse of Computers legislation</a:t>
            </a:r>
          </a:p>
          <a:p>
            <a:pPr marL="214313" indent="-214313">
              <a:spcBef>
                <a:spcPts val="0"/>
              </a:spcBef>
            </a:pPr>
            <a:endParaRPr lang="en-GB" sz="1600" dirty="0">
              <a:ea typeface="Calibri" panose="020F0502020204030204" pitchFamily="34" charset="0"/>
              <a:cs typeface="Times New Roman" panose="02020603050405020304" pitchFamily="18" charset="0"/>
            </a:endParaRPr>
          </a:p>
          <a:p>
            <a:pPr marL="214313" indent="-214313">
              <a:spcBef>
                <a:spcPts val="0"/>
              </a:spcBef>
            </a:pPr>
            <a:r>
              <a:rPr lang="en-GB" sz="1600" dirty="0">
                <a:ea typeface="Calibri" panose="020F0502020204030204" pitchFamily="34" charset="0"/>
                <a:cs typeface="Times New Roman" panose="02020603050405020304" pitchFamily="18" charset="0"/>
              </a:rPr>
              <a:t>Pathetic obsession with citations for career advancement</a:t>
            </a:r>
          </a:p>
          <a:p>
            <a:pPr>
              <a:spcBef>
                <a:spcPts val="0"/>
              </a:spcBef>
            </a:pPr>
            <a:endParaRPr lang="en-SG" sz="1600" dirty="0"/>
          </a:p>
        </p:txBody>
      </p:sp>
      <p:pic>
        <p:nvPicPr>
          <p:cNvPr id="4" name="Picture 14" descr="https://upload.wikimedia.org/wikipedia/commons/thumb/e/e7/Elsevier.svg/200px-Elsevier.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917" y="1648959"/>
            <a:ext cx="834448" cy="91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013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50"/>
            <a:ext cx="9144000" cy="857250"/>
          </a:xfrm>
        </p:spPr>
        <p:txBody>
          <a:bodyPr>
            <a:normAutofit fontScale="90000"/>
          </a:bodyPr>
          <a:lstStyle/>
          <a:p>
            <a:r>
              <a:rPr lang="en-SG" b="1" dirty="0">
                <a:latin typeface="+mn-lt"/>
              </a:rPr>
              <a:t>Case History 4 (b): hacking to increase citations!</a:t>
            </a:r>
          </a:p>
        </p:txBody>
      </p:sp>
      <p:sp>
        <p:nvSpPr>
          <p:cNvPr id="3" name="Content Placeholder 2"/>
          <p:cNvSpPr>
            <a:spLocks noGrp="1"/>
          </p:cNvSpPr>
          <p:nvPr>
            <p:ph idx="1"/>
          </p:nvPr>
        </p:nvSpPr>
        <p:spPr>
          <a:xfrm>
            <a:off x="352425" y="1390315"/>
            <a:ext cx="7328536" cy="3341705"/>
          </a:xfrm>
        </p:spPr>
        <p:txBody>
          <a:bodyPr>
            <a:noAutofit/>
          </a:bodyPr>
          <a:lstStyle/>
          <a:p>
            <a:pPr marL="214313" indent="-214313">
              <a:spcBef>
                <a:spcPts val="0"/>
              </a:spcBef>
            </a:pPr>
            <a:r>
              <a:rPr lang="en-GB" sz="1350" dirty="0">
                <a:ea typeface="Calibri" panose="020F0502020204030204" pitchFamily="34" charset="0"/>
                <a:cs typeface="Times New Roman" panose="02020603050405020304" pitchFamily="18" charset="0"/>
              </a:rPr>
              <a:t>Is this an extreme example of institutions’ obsession with citations</a:t>
            </a:r>
          </a:p>
          <a:p>
            <a:pPr marL="214313" indent="-214313">
              <a:spcBef>
                <a:spcPts val="0"/>
              </a:spcBef>
            </a:pPr>
            <a:endParaRPr lang="en-GB" sz="1350" dirty="0">
              <a:ea typeface="Calibri" panose="020F0502020204030204" pitchFamily="34" charset="0"/>
              <a:cs typeface="Times New Roman" panose="02020603050405020304" pitchFamily="18" charset="0"/>
            </a:endParaRPr>
          </a:p>
          <a:p>
            <a:pPr marL="214313" indent="-214313">
              <a:spcBef>
                <a:spcPts val="0"/>
              </a:spcBef>
            </a:pPr>
            <a:r>
              <a:rPr lang="en-GB" sz="1350" dirty="0">
                <a:ea typeface="Calibri" panose="020F0502020204030204" pitchFamily="34" charset="0"/>
                <a:cs typeface="Times New Roman" panose="02020603050405020304" pitchFamily="18" charset="0"/>
              </a:rPr>
              <a:t>Demonstrates that firewalls are susceptible to the determined hacker</a:t>
            </a:r>
          </a:p>
          <a:p>
            <a:pPr marL="214313" indent="-214313">
              <a:spcBef>
                <a:spcPts val="0"/>
              </a:spcBef>
            </a:pPr>
            <a:endParaRPr lang="en-GB" sz="1350" dirty="0">
              <a:ea typeface="Calibri" panose="020F0502020204030204" pitchFamily="34" charset="0"/>
              <a:cs typeface="Times New Roman" panose="02020603050405020304" pitchFamily="18" charset="0"/>
            </a:endParaRPr>
          </a:p>
          <a:p>
            <a:pPr marL="214313" indent="-214313">
              <a:spcBef>
                <a:spcPts val="0"/>
              </a:spcBef>
            </a:pPr>
            <a:r>
              <a:rPr lang="en-GB" sz="1350" dirty="0">
                <a:ea typeface="Calibri" panose="020F0502020204030204" pitchFamily="34" charset="0"/>
                <a:cs typeface="Times New Roman" panose="02020603050405020304" pitchFamily="18" charset="0"/>
              </a:rPr>
              <a:t>Investigation delayed due to publishers legal advisers reluctance to share data – problem of data sharing between institutions in investigations</a:t>
            </a:r>
          </a:p>
          <a:p>
            <a:pPr marL="214313" indent="-214313">
              <a:spcBef>
                <a:spcPts val="0"/>
              </a:spcBef>
            </a:pPr>
            <a:endParaRPr lang="en-GB" sz="1350" dirty="0">
              <a:ea typeface="Calibri" panose="020F0502020204030204" pitchFamily="34" charset="0"/>
              <a:cs typeface="Times New Roman" panose="02020603050405020304" pitchFamily="18" charset="0"/>
            </a:endParaRPr>
          </a:p>
          <a:p>
            <a:pPr marL="214313" indent="-214313">
              <a:spcBef>
                <a:spcPts val="0"/>
              </a:spcBef>
            </a:pPr>
            <a:r>
              <a:rPr lang="en-GB" sz="1350" dirty="0">
                <a:ea typeface="Calibri" panose="020F0502020204030204" pitchFamily="34" charset="0"/>
                <a:cs typeface="Times New Roman" panose="02020603050405020304" pitchFamily="18" charset="0"/>
              </a:rPr>
              <a:t>New information: Respondent seeking academic post in his home country</a:t>
            </a:r>
          </a:p>
          <a:p>
            <a:pPr marL="214313" indent="-214313">
              <a:spcBef>
                <a:spcPts val="0"/>
              </a:spcBef>
            </a:pPr>
            <a:endParaRPr lang="en-GB" sz="1350" dirty="0">
              <a:ea typeface="Calibri" panose="020F0502020204030204" pitchFamily="34" charset="0"/>
              <a:cs typeface="Times New Roman" panose="02020603050405020304" pitchFamily="18" charset="0"/>
            </a:endParaRPr>
          </a:p>
          <a:p>
            <a:pPr marL="0" indent="0">
              <a:spcBef>
                <a:spcPts val="0"/>
              </a:spcBef>
              <a:buNone/>
            </a:pPr>
            <a:r>
              <a:rPr lang="en-GB" sz="1350" dirty="0">
                <a:ea typeface="Calibri" panose="020F0502020204030204" pitchFamily="34" charset="0"/>
                <a:cs typeface="Times New Roman" panose="02020603050405020304" pitchFamily="18" charset="0"/>
              </a:rPr>
              <a:t>	</a:t>
            </a:r>
            <a:r>
              <a:rPr lang="en-GB" sz="1350" dirty="0">
                <a:solidFill>
                  <a:srgbClr val="FF0000"/>
                </a:solidFill>
                <a:ea typeface="Calibri" panose="020F0502020204030204" pitchFamily="34" charset="0"/>
                <a:cs typeface="Times New Roman" panose="02020603050405020304" pitchFamily="18" charset="0"/>
              </a:rPr>
              <a:t>should NTU proactively follow up?</a:t>
            </a:r>
          </a:p>
          <a:p>
            <a:pPr marL="0" indent="0">
              <a:spcBef>
                <a:spcPts val="0"/>
              </a:spcBef>
              <a:buNone/>
            </a:pPr>
            <a:endParaRPr lang="en-GB" sz="1350" dirty="0">
              <a:solidFill>
                <a:srgbClr val="FF0000"/>
              </a:solidFill>
              <a:ea typeface="Calibri" panose="020F0502020204030204" pitchFamily="34" charset="0"/>
              <a:cs typeface="Times New Roman" panose="02020603050405020304" pitchFamily="18" charset="0"/>
            </a:endParaRPr>
          </a:p>
          <a:p>
            <a:pPr marL="0" indent="0">
              <a:spcBef>
                <a:spcPts val="0"/>
              </a:spcBef>
              <a:buNone/>
            </a:pPr>
            <a:r>
              <a:rPr lang="en-GB" sz="1350" dirty="0">
                <a:solidFill>
                  <a:srgbClr val="FF0000"/>
                </a:solidFill>
                <a:ea typeface="Calibri" panose="020F0502020204030204" pitchFamily="34" charset="0"/>
                <a:cs typeface="Times New Roman" panose="02020603050405020304" pitchFamily="18" charset="0"/>
              </a:rPr>
              <a:t>	if not, are we failing to fulfil our responsibility to the academic community or are we 	persecuting the culprit?</a:t>
            </a:r>
          </a:p>
          <a:p>
            <a:pPr marL="0" indent="0">
              <a:spcBef>
                <a:spcPts val="0"/>
              </a:spcBef>
              <a:buNone/>
            </a:pPr>
            <a:endParaRPr lang="en-GB" sz="1350" dirty="0">
              <a:ea typeface="Calibri" panose="020F0502020204030204" pitchFamily="34" charset="0"/>
              <a:cs typeface="Times New Roman" panose="02020603050405020304" pitchFamily="18" charset="0"/>
            </a:endParaRPr>
          </a:p>
          <a:p>
            <a:pPr marL="0" indent="0">
              <a:spcBef>
                <a:spcPts val="0"/>
              </a:spcBef>
              <a:buNone/>
            </a:pPr>
            <a:r>
              <a:rPr lang="en-GB" sz="1350" dirty="0">
                <a:ea typeface="Calibri" panose="020F0502020204030204" pitchFamily="34" charset="0"/>
                <a:cs typeface="Times New Roman" panose="02020603050405020304" pitchFamily="18" charset="0"/>
              </a:rPr>
              <a:t>	</a:t>
            </a:r>
          </a:p>
          <a:p>
            <a:pPr marL="214313" indent="-214313">
              <a:spcBef>
                <a:spcPts val="0"/>
              </a:spcBef>
            </a:pPr>
            <a:endParaRPr lang="en-GB" sz="1350" dirty="0">
              <a:ea typeface="Calibri" panose="020F0502020204030204" pitchFamily="34" charset="0"/>
              <a:cs typeface="Times New Roman" panose="02020603050405020304" pitchFamily="18" charset="0"/>
            </a:endParaRPr>
          </a:p>
        </p:txBody>
      </p:sp>
      <p:pic>
        <p:nvPicPr>
          <p:cNvPr id="4" name="Picture 14" descr="https://upload.wikimedia.org/wikipedia/commons/thumb/e/e7/Elsevier.svg/200px-Elsevier.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917" y="2372859"/>
            <a:ext cx="834448" cy="9178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165951">
            <a:off x="6172199" y="1128705"/>
            <a:ext cx="1949573" cy="523220"/>
          </a:xfrm>
          <a:prstGeom prst="rect">
            <a:avLst/>
          </a:prstGeom>
        </p:spPr>
        <p:txBody>
          <a:bodyPr wrap="none">
            <a:spAutoFit/>
          </a:bodyPr>
          <a:lstStyle/>
          <a:p>
            <a:r>
              <a:rPr lang="en-GB" sz="2800" b="1" dirty="0">
                <a:solidFill>
                  <a:srgbClr val="FF0000"/>
                </a:solidFill>
              </a:rPr>
              <a:t>Conclusions</a:t>
            </a:r>
          </a:p>
        </p:txBody>
      </p:sp>
    </p:spTree>
    <p:extLst>
      <p:ext uri="{BB962C8B-B14F-4D97-AF65-F5344CB8AC3E}">
        <p14:creationId xmlns:p14="http://schemas.microsoft.com/office/powerpoint/2010/main" val="948298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44000" cy="857250"/>
          </a:xfrm>
        </p:spPr>
        <p:txBody>
          <a:bodyPr>
            <a:normAutofit fontScale="90000"/>
          </a:bodyPr>
          <a:lstStyle/>
          <a:p>
            <a:r>
              <a:rPr lang="en-SG" b="1" dirty="0">
                <a:latin typeface="+mn-lt"/>
              </a:rPr>
              <a:t>Case History 5 (a): False claims of ethical approval</a:t>
            </a:r>
          </a:p>
        </p:txBody>
      </p:sp>
      <p:sp>
        <p:nvSpPr>
          <p:cNvPr id="5" name="Content Placeholder 4"/>
          <p:cNvSpPr>
            <a:spLocks noGrp="1"/>
          </p:cNvSpPr>
          <p:nvPr>
            <p:ph idx="1"/>
          </p:nvPr>
        </p:nvSpPr>
        <p:spPr>
          <a:xfrm>
            <a:off x="4423299" y="719298"/>
            <a:ext cx="4720701" cy="2871220"/>
          </a:xfrm>
        </p:spPr>
        <p:txBody>
          <a:bodyPr>
            <a:noAutofit/>
          </a:bodyPr>
          <a:lstStyle/>
          <a:p>
            <a:r>
              <a:rPr lang="en-GB" sz="2400" dirty="0"/>
              <a:t>Interesting manuscript on spiders’ webs by Research Fellow</a:t>
            </a:r>
          </a:p>
          <a:p>
            <a:r>
              <a:rPr lang="en-GB" sz="2400" dirty="0"/>
              <a:t>submitted to journal</a:t>
            </a:r>
          </a:p>
          <a:p>
            <a:r>
              <a:rPr lang="en-GB" sz="2400" dirty="0"/>
              <a:t>Reviewers spotted plagiarism</a:t>
            </a:r>
          </a:p>
          <a:p>
            <a:r>
              <a:rPr lang="en-GB" sz="2400" dirty="0"/>
              <a:t>Publisher referred case and related matters to NTU</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75302" y="1224886"/>
            <a:ext cx="1939413" cy="1281655"/>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432921" y="1413231"/>
            <a:ext cx="1772172" cy="1126889"/>
          </a:xfrm>
          <a:prstGeom prst="rect">
            <a:avLst/>
          </a:prstGeom>
        </p:spPr>
      </p:pic>
      <p:sp>
        <p:nvSpPr>
          <p:cNvPr id="8" name="Rectangle 7"/>
          <p:cNvSpPr/>
          <p:nvPr/>
        </p:nvSpPr>
        <p:spPr>
          <a:xfrm>
            <a:off x="658849" y="2897431"/>
            <a:ext cx="895694" cy="289951"/>
          </a:xfrm>
          <a:prstGeom prst="rect">
            <a:avLst/>
          </a:prstGeom>
        </p:spPr>
        <p:txBody>
          <a:bodyPr wrap="none">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Manuscript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83444" y="2909782"/>
            <a:ext cx="1071127" cy="289951"/>
          </a:xfrm>
          <a:prstGeom prst="rect">
            <a:avLst/>
          </a:prstGeom>
        </p:spPr>
        <p:txBody>
          <a:bodyPr wrap="none">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Original paper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275302" y="3590518"/>
            <a:ext cx="1662788" cy="1183066"/>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2332702" y="3590518"/>
            <a:ext cx="2557596" cy="7922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5134" y="3818866"/>
            <a:ext cx="875077" cy="875077"/>
          </a:xfrm>
          <a:prstGeom prst="rect">
            <a:avLst/>
          </a:prstGeom>
        </p:spPr>
      </p:pic>
    </p:spTree>
    <p:extLst>
      <p:ext uri="{BB962C8B-B14F-4D97-AF65-F5344CB8AC3E}">
        <p14:creationId xmlns:p14="http://schemas.microsoft.com/office/powerpoint/2010/main" val="492157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44000" cy="857250"/>
          </a:xfrm>
        </p:spPr>
        <p:txBody>
          <a:bodyPr>
            <a:normAutofit fontScale="90000"/>
          </a:bodyPr>
          <a:lstStyle/>
          <a:p>
            <a:r>
              <a:rPr lang="en-SG" b="1" dirty="0">
                <a:latin typeface="+mn-lt"/>
              </a:rPr>
              <a:t>Case History 5 (b): False claims of ethical approval</a:t>
            </a:r>
          </a:p>
        </p:txBody>
      </p:sp>
      <p:sp>
        <p:nvSpPr>
          <p:cNvPr id="5" name="Content Placeholder 4"/>
          <p:cNvSpPr>
            <a:spLocks noGrp="1"/>
          </p:cNvSpPr>
          <p:nvPr>
            <p:ph idx="1"/>
          </p:nvPr>
        </p:nvSpPr>
        <p:spPr>
          <a:xfrm>
            <a:off x="0" y="1318581"/>
            <a:ext cx="6702879" cy="3335061"/>
          </a:xfrm>
        </p:spPr>
        <p:txBody>
          <a:bodyPr>
            <a:noAutofit/>
          </a:bodyPr>
          <a:lstStyle/>
          <a:p>
            <a:r>
              <a:rPr lang="en-GB" sz="1800" dirty="0"/>
              <a:t>Co-author from NUS so expert group has NUS representation</a:t>
            </a:r>
          </a:p>
          <a:p>
            <a:r>
              <a:rPr lang="en-GB" sz="1800" dirty="0"/>
              <a:t>Unethical approaches to </a:t>
            </a:r>
            <a:r>
              <a:rPr lang="en-GB" sz="1800" dirty="0" err="1"/>
              <a:t>authorsip</a:t>
            </a:r>
            <a:endParaRPr lang="en-GB" sz="1800" dirty="0"/>
          </a:p>
          <a:p>
            <a:r>
              <a:rPr lang="en-GB" sz="1800" dirty="0"/>
              <a:t>Inquiry finds plagiarism proven plus falsification of plagiarised data and Research Fellow dismissed</a:t>
            </a:r>
          </a:p>
          <a:p>
            <a:r>
              <a:rPr lang="en-GB" sz="1800" dirty="0"/>
              <a:t>Review of other papers shows consistent false statements of ethical approvals -  respondent says “we mistakenly wrote that statement about NTU as we did not know what it really means”! </a:t>
            </a:r>
          </a:p>
          <a:p>
            <a:r>
              <a:rPr lang="en-GB" sz="1800" dirty="0"/>
              <a:t>Data inadmissible and NTU seeks retractions in all cases (9)</a:t>
            </a:r>
          </a:p>
          <a:p>
            <a:r>
              <a:rPr lang="en-GB" sz="1800" dirty="0"/>
              <a:t>Journals slow &amp; reluctant to retract – only half retracted</a:t>
            </a:r>
          </a:p>
        </p:txBody>
      </p:sp>
      <p:graphicFrame>
        <p:nvGraphicFramePr>
          <p:cNvPr id="13" name="Content Placeholder 3"/>
          <p:cNvGraphicFramePr>
            <a:graphicFrameLocks noChangeAspect="1"/>
          </p:cNvGraphicFramePr>
          <p:nvPr>
            <p:extLst>
              <p:ext uri="{D42A27DB-BD31-4B8C-83A1-F6EECF244321}">
                <p14:modId xmlns:p14="http://schemas.microsoft.com/office/powerpoint/2010/main" val="1613206260"/>
              </p:ext>
            </p:extLst>
          </p:nvPr>
        </p:nvGraphicFramePr>
        <p:xfrm>
          <a:off x="6845841" y="889907"/>
          <a:ext cx="2298159" cy="3502479"/>
        </p:xfrm>
        <a:graphic>
          <a:graphicData uri="http://schemas.openxmlformats.org/presentationml/2006/ole">
            <mc:AlternateContent xmlns:mc="http://schemas.openxmlformats.org/markup-compatibility/2006">
              <mc:Choice xmlns:v="urn:schemas-microsoft-com:vml" Requires="v">
                <p:oleObj spid="_x0000_s1038" name="Acrobat Document" r:id="rId3" imgW="5667353" imgH="8019935" progId="AcroExch.Document.DC">
                  <p:embed/>
                </p:oleObj>
              </mc:Choice>
              <mc:Fallback>
                <p:oleObj name="Acrobat Document" r:id="rId3" imgW="5667353" imgH="8019935" progId="AcroExch.Document.DC">
                  <p:embed/>
                  <p:pic>
                    <p:nvPicPr>
                      <p:cNvPr id="0" name=""/>
                      <p:cNvPicPr/>
                      <p:nvPr/>
                    </p:nvPicPr>
                    <p:blipFill>
                      <a:blip r:embed="rId4"/>
                      <a:stretch>
                        <a:fillRect/>
                      </a:stretch>
                    </p:blipFill>
                    <p:spPr>
                      <a:xfrm>
                        <a:off x="6845841" y="889907"/>
                        <a:ext cx="2298159" cy="3502479"/>
                      </a:xfrm>
                      <a:prstGeom prst="rect">
                        <a:avLst/>
                      </a:prstGeom>
                    </p:spPr>
                  </p:pic>
                </p:oleObj>
              </mc:Fallback>
            </mc:AlternateContent>
          </a:graphicData>
        </a:graphic>
      </p:graphicFrame>
    </p:spTree>
    <p:extLst>
      <p:ext uri="{BB962C8B-B14F-4D97-AF65-F5344CB8AC3E}">
        <p14:creationId xmlns:p14="http://schemas.microsoft.com/office/powerpoint/2010/main" val="4222164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2072"/>
            <a:ext cx="9144000" cy="857250"/>
          </a:xfrm>
        </p:spPr>
        <p:txBody>
          <a:bodyPr>
            <a:normAutofit fontScale="90000"/>
          </a:bodyPr>
          <a:lstStyle/>
          <a:p>
            <a:r>
              <a:rPr lang="en-SG" b="1" dirty="0">
                <a:latin typeface="+mn-lt"/>
              </a:rPr>
              <a:t>Case History 5 (c): False claims of ethical approval</a:t>
            </a:r>
            <a:r>
              <a:rPr lang="en-GB" dirty="0"/>
              <a:t/>
            </a:r>
            <a:br>
              <a:rPr lang="en-GB" dirty="0"/>
            </a:br>
            <a:endParaRPr lang="en-SG" b="1" dirty="0">
              <a:latin typeface="+mn-lt"/>
            </a:endParaRPr>
          </a:p>
        </p:txBody>
      </p:sp>
      <p:sp>
        <p:nvSpPr>
          <p:cNvPr id="5" name="Content Placeholder 4"/>
          <p:cNvSpPr>
            <a:spLocks noGrp="1"/>
          </p:cNvSpPr>
          <p:nvPr>
            <p:ph idx="1"/>
          </p:nvPr>
        </p:nvSpPr>
        <p:spPr>
          <a:xfrm>
            <a:off x="0" y="1220394"/>
            <a:ext cx="9144001" cy="3313506"/>
          </a:xfrm>
        </p:spPr>
        <p:txBody>
          <a:bodyPr>
            <a:noAutofit/>
          </a:bodyPr>
          <a:lstStyle/>
          <a:p>
            <a:r>
              <a:rPr lang="en-GB" sz="2400" dirty="0"/>
              <a:t>Benefit of having an external view</a:t>
            </a:r>
          </a:p>
          <a:p>
            <a:r>
              <a:rPr lang="en-GB" sz="2400" dirty="0"/>
              <a:t>Misconduct shown in other papers </a:t>
            </a:r>
          </a:p>
          <a:p>
            <a:r>
              <a:rPr lang="en-GB" sz="2400" dirty="0"/>
              <a:t>NTU regards breaches of ethical approvals as research misconduct and invokes RI policy and procedures</a:t>
            </a:r>
          </a:p>
          <a:p>
            <a:r>
              <a:rPr lang="en-GB" sz="2400" dirty="0"/>
              <a:t>Disappointing reaction from journals – failure to acknowledge ; slow to respond; reluctant to retract</a:t>
            </a:r>
          </a:p>
          <a:p>
            <a:r>
              <a:rPr lang="en-GB" sz="2400" dirty="0"/>
              <a:t>Journals criticise research institutions but this is an example of a reverse problem</a:t>
            </a:r>
          </a:p>
        </p:txBody>
      </p:sp>
      <p:sp>
        <p:nvSpPr>
          <p:cNvPr id="3" name="Rectangle 2"/>
          <p:cNvSpPr/>
          <p:nvPr/>
        </p:nvSpPr>
        <p:spPr>
          <a:xfrm rot="1165951">
            <a:off x="6955972" y="754324"/>
            <a:ext cx="1949573" cy="523220"/>
          </a:xfrm>
          <a:prstGeom prst="rect">
            <a:avLst/>
          </a:prstGeom>
        </p:spPr>
        <p:txBody>
          <a:bodyPr wrap="none">
            <a:spAutoFit/>
          </a:bodyPr>
          <a:lstStyle/>
          <a:p>
            <a:r>
              <a:rPr lang="en-GB" sz="2800" b="1" dirty="0">
                <a:solidFill>
                  <a:srgbClr val="FF0000"/>
                </a:solidFill>
              </a:rPr>
              <a:t>Conclusions</a:t>
            </a:r>
          </a:p>
        </p:txBody>
      </p:sp>
    </p:spTree>
    <p:extLst>
      <p:ext uri="{BB962C8B-B14F-4D97-AF65-F5344CB8AC3E}">
        <p14:creationId xmlns:p14="http://schemas.microsoft.com/office/powerpoint/2010/main" val="136771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2072"/>
            <a:ext cx="9144000" cy="857250"/>
          </a:xfrm>
        </p:spPr>
        <p:txBody>
          <a:bodyPr>
            <a:normAutofit fontScale="90000"/>
          </a:bodyPr>
          <a:lstStyle/>
          <a:p>
            <a:r>
              <a:rPr lang="en-SG" b="1" dirty="0">
                <a:latin typeface="+mn-lt"/>
              </a:rPr>
              <a:t>Case History 5 (c): False claims of ethical approval</a:t>
            </a:r>
            <a:r>
              <a:rPr lang="en-GB" dirty="0"/>
              <a:t/>
            </a:r>
            <a:br>
              <a:rPr lang="en-GB" dirty="0"/>
            </a:br>
            <a:endParaRPr lang="en-SG" b="1" dirty="0">
              <a:latin typeface="+mn-lt"/>
            </a:endParaRPr>
          </a:p>
        </p:txBody>
      </p:sp>
      <p:sp>
        <p:nvSpPr>
          <p:cNvPr id="5" name="Content Placeholder 4"/>
          <p:cNvSpPr>
            <a:spLocks noGrp="1"/>
          </p:cNvSpPr>
          <p:nvPr>
            <p:ph idx="1"/>
          </p:nvPr>
        </p:nvSpPr>
        <p:spPr>
          <a:xfrm>
            <a:off x="0" y="1220394"/>
            <a:ext cx="9144001" cy="3313506"/>
          </a:xfrm>
        </p:spPr>
        <p:txBody>
          <a:bodyPr>
            <a:noAutofit/>
          </a:bodyPr>
          <a:lstStyle/>
          <a:p>
            <a:r>
              <a:rPr lang="en-GB" sz="2400" dirty="0"/>
              <a:t>Benefit of having an external view</a:t>
            </a:r>
          </a:p>
          <a:p>
            <a:r>
              <a:rPr lang="en-GB" sz="2400" dirty="0"/>
              <a:t>Misconduct shown in other papers </a:t>
            </a:r>
          </a:p>
          <a:p>
            <a:r>
              <a:rPr lang="en-GB" sz="2400" dirty="0"/>
              <a:t>NTU regards breaches of ethical approvals as research misconduct and invokes RI policy and procedures</a:t>
            </a:r>
          </a:p>
          <a:p>
            <a:r>
              <a:rPr lang="en-GB" sz="2400" dirty="0"/>
              <a:t>Disappointing reaction from journals – failure to acknowledge ; slow to respond; reluctant to retract</a:t>
            </a:r>
          </a:p>
          <a:p>
            <a:r>
              <a:rPr lang="en-GB" sz="2400" dirty="0"/>
              <a:t>Journals criticise research institutions but this is an example of a reverse problem</a:t>
            </a:r>
          </a:p>
        </p:txBody>
      </p:sp>
      <p:sp>
        <p:nvSpPr>
          <p:cNvPr id="3" name="Rectangle 2"/>
          <p:cNvSpPr/>
          <p:nvPr/>
        </p:nvSpPr>
        <p:spPr>
          <a:xfrm rot="1165951">
            <a:off x="5715000" y="1097224"/>
            <a:ext cx="1949573" cy="523220"/>
          </a:xfrm>
          <a:prstGeom prst="rect">
            <a:avLst/>
          </a:prstGeom>
        </p:spPr>
        <p:txBody>
          <a:bodyPr wrap="none">
            <a:spAutoFit/>
          </a:bodyPr>
          <a:lstStyle/>
          <a:p>
            <a:r>
              <a:rPr lang="en-GB" sz="2800" b="1" dirty="0">
                <a:solidFill>
                  <a:srgbClr val="FF0000"/>
                </a:solidFill>
              </a:rPr>
              <a:t>Conclusions</a:t>
            </a:r>
          </a:p>
        </p:txBody>
      </p:sp>
    </p:spTree>
    <p:extLst>
      <p:ext uri="{BB962C8B-B14F-4D97-AF65-F5344CB8AC3E}">
        <p14:creationId xmlns:p14="http://schemas.microsoft.com/office/powerpoint/2010/main" val="4167487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522"/>
            <a:ext cx="9144000" cy="857250"/>
          </a:xfrm>
        </p:spPr>
        <p:txBody>
          <a:bodyPr>
            <a:normAutofit fontScale="90000"/>
          </a:bodyPr>
          <a:lstStyle/>
          <a:p>
            <a:r>
              <a:rPr lang="en-SG" b="1" dirty="0">
                <a:latin typeface="+mn-lt"/>
              </a:rPr>
              <a:t>Malicious Cases</a:t>
            </a:r>
            <a:r>
              <a:rPr lang="en-GB" dirty="0"/>
              <a:t/>
            </a:r>
            <a:br>
              <a:rPr lang="en-GB" dirty="0"/>
            </a:br>
            <a:endParaRPr lang="en-SG" b="1" dirty="0">
              <a:latin typeface="+mn-lt"/>
            </a:endParaRPr>
          </a:p>
        </p:txBody>
      </p:sp>
      <p:sp>
        <p:nvSpPr>
          <p:cNvPr id="5" name="Content Placeholder 4"/>
          <p:cNvSpPr>
            <a:spLocks noGrp="1"/>
          </p:cNvSpPr>
          <p:nvPr>
            <p:ph idx="1"/>
          </p:nvPr>
        </p:nvSpPr>
        <p:spPr>
          <a:xfrm>
            <a:off x="-1" y="512471"/>
            <a:ext cx="9144001" cy="4325000"/>
          </a:xfrm>
        </p:spPr>
        <p:txBody>
          <a:bodyPr>
            <a:noAutofit/>
          </a:bodyPr>
          <a:lstStyle/>
          <a:p>
            <a:r>
              <a:rPr lang="en-GB" sz="2400" dirty="0"/>
              <a:t>New Dean appointed: pursued by plagiarism accusations by former colleague – </a:t>
            </a:r>
            <a:r>
              <a:rPr lang="en-GB" sz="2400" dirty="0">
                <a:solidFill>
                  <a:srgbClr val="FF0000"/>
                </a:solidFill>
              </a:rPr>
              <a:t>Malicious allegation by vengeful person</a:t>
            </a:r>
          </a:p>
          <a:p>
            <a:pPr marL="0" indent="0">
              <a:buNone/>
            </a:pPr>
            <a:endParaRPr lang="en-GB" sz="2400" dirty="0">
              <a:solidFill>
                <a:srgbClr val="FF0000"/>
              </a:solidFill>
            </a:endParaRPr>
          </a:p>
          <a:p>
            <a:r>
              <a:rPr lang="en-GB" sz="2400" dirty="0"/>
              <a:t>Allegation of misconduct by senior faculty (full Professor) against more Associate Professor relating to poor handling of pathogens </a:t>
            </a:r>
            <a:r>
              <a:rPr lang="en-GB" sz="2400" dirty="0">
                <a:solidFill>
                  <a:srgbClr val="FF0000"/>
                </a:solidFill>
              </a:rPr>
              <a:t>– not proven and shown to be malicious</a:t>
            </a:r>
          </a:p>
          <a:p>
            <a:endParaRPr lang="en-GB" sz="2400" dirty="0">
              <a:solidFill>
                <a:srgbClr val="FF0000"/>
              </a:solidFill>
            </a:endParaRPr>
          </a:p>
          <a:p>
            <a:r>
              <a:rPr lang="en-GB" sz="2400" dirty="0"/>
              <a:t>Allegations of data fabrication by former colleague of NTU Professor – </a:t>
            </a:r>
            <a:r>
              <a:rPr lang="en-GB" sz="2400" dirty="0">
                <a:solidFill>
                  <a:srgbClr val="FF0000"/>
                </a:solidFill>
              </a:rPr>
              <a:t>case of proven fabrication by US-based lead author whose co-authors were fully exonerated – shown to be malicious</a:t>
            </a:r>
          </a:p>
        </p:txBody>
      </p:sp>
    </p:spTree>
    <p:extLst>
      <p:ext uri="{BB962C8B-B14F-4D97-AF65-F5344CB8AC3E}">
        <p14:creationId xmlns:p14="http://schemas.microsoft.com/office/powerpoint/2010/main" val="4053865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b="1" dirty="0">
                <a:solidFill>
                  <a:srgbClr val="FF0000"/>
                </a:solidFill>
                <a:latin typeface="+mn-lt"/>
              </a:rPr>
              <a:t>Challenges to be faced</a:t>
            </a:r>
          </a:p>
        </p:txBody>
      </p:sp>
      <p:pic>
        <p:nvPicPr>
          <p:cNvPr id="8194" name="Picture 2" descr="https://www.newswire.com/blog/wp-content/uploads/2014/12/How-to-Write-a-Press-Release-Summary-and-Why-It-Mat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9456">
            <a:off x="6256260" y="1111194"/>
            <a:ext cx="2601990" cy="17346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7965" y="1296348"/>
            <a:ext cx="6115685" cy="3025032"/>
          </a:xfrm>
        </p:spPr>
        <p:txBody>
          <a:bodyPr>
            <a:normAutofit fontScale="92500" lnSpcReduction="10000"/>
          </a:bodyPr>
          <a:lstStyle/>
          <a:p>
            <a:pPr>
              <a:spcBef>
                <a:spcPts val="0"/>
              </a:spcBef>
            </a:pPr>
            <a:r>
              <a:rPr lang="en-SG" sz="1800" dirty="0"/>
              <a:t>Challenges of developing research integrity  in a rapidly-developing university in a competitive environment</a:t>
            </a:r>
          </a:p>
          <a:p>
            <a:pPr>
              <a:spcBef>
                <a:spcPts val="0"/>
              </a:spcBef>
            </a:pPr>
            <a:endParaRPr lang="en-SG" sz="1800" dirty="0"/>
          </a:p>
          <a:p>
            <a:pPr>
              <a:spcBef>
                <a:spcPts val="0"/>
              </a:spcBef>
            </a:pPr>
            <a:r>
              <a:rPr lang="en-SG" sz="1800" dirty="0"/>
              <a:t>Aggravating factors such as hierarchy, heterogeneous faculty &amp; “tolerance”</a:t>
            </a:r>
          </a:p>
          <a:p>
            <a:pPr>
              <a:spcBef>
                <a:spcPts val="0"/>
              </a:spcBef>
            </a:pPr>
            <a:endParaRPr lang="en-SG" sz="1800" dirty="0"/>
          </a:p>
          <a:p>
            <a:pPr>
              <a:spcBef>
                <a:spcPts val="0"/>
              </a:spcBef>
            </a:pPr>
            <a:r>
              <a:rPr lang="en-SG" sz="1800" dirty="0"/>
              <a:t>Tendency to regard RI as a bureaucratic imposition</a:t>
            </a:r>
          </a:p>
          <a:p>
            <a:pPr>
              <a:spcBef>
                <a:spcPts val="0"/>
              </a:spcBef>
            </a:pPr>
            <a:endParaRPr lang="en-SG" sz="1800" dirty="0"/>
          </a:p>
          <a:p>
            <a:pPr>
              <a:spcBef>
                <a:spcPts val="0"/>
              </a:spcBef>
            </a:pPr>
            <a:r>
              <a:rPr lang="en-SG" sz="1800" dirty="0"/>
              <a:t>Investigations of research integrity cases may need competencies outside the traditional academic framework</a:t>
            </a:r>
          </a:p>
          <a:p>
            <a:pPr>
              <a:spcBef>
                <a:spcPts val="0"/>
              </a:spcBef>
            </a:pPr>
            <a:endParaRPr lang="en-SG" sz="1800" dirty="0"/>
          </a:p>
          <a:p>
            <a:pPr>
              <a:spcBef>
                <a:spcPts val="0"/>
              </a:spcBef>
            </a:pPr>
            <a:r>
              <a:rPr lang="en-SG" sz="1800" dirty="0"/>
              <a:t>Sharing of experiences essential</a:t>
            </a:r>
          </a:p>
        </p:txBody>
      </p:sp>
    </p:spTree>
    <p:extLst>
      <p:ext uri="{BB962C8B-B14F-4D97-AF65-F5344CB8AC3E}">
        <p14:creationId xmlns:p14="http://schemas.microsoft.com/office/powerpoint/2010/main" val="346905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B33EC26-758B-4036-8D4D-CB9CEC8BF874}"/>
              </a:ext>
            </a:extLst>
          </p:cNvPr>
          <p:cNvSpPr>
            <a:spLocks noGrp="1"/>
          </p:cNvSpPr>
          <p:nvPr>
            <p:ph type="sldNum" sz="quarter" idx="12"/>
          </p:nvPr>
        </p:nvSpPr>
        <p:spPr/>
        <p:txBody>
          <a:bodyPr/>
          <a:lstStyle/>
          <a:p>
            <a:fld id="{8E6562B1-0B0F-0246-9532-09536BC2AE59}" type="slidenum">
              <a:rPr lang="en-US" smtClean="0"/>
              <a:t>4</a:t>
            </a:fld>
            <a:endParaRPr lang="en-US"/>
          </a:p>
        </p:txBody>
      </p:sp>
      <p:sp>
        <p:nvSpPr>
          <p:cNvPr id="3" name="Rectangle 2">
            <a:extLst>
              <a:ext uri="{FF2B5EF4-FFF2-40B4-BE49-F238E27FC236}">
                <a16:creationId xmlns:a16="http://schemas.microsoft.com/office/drawing/2014/main" xmlns="" id="{EF1C6A41-A737-4C80-835C-2A7E655DF10E}"/>
              </a:ext>
            </a:extLst>
          </p:cNvPr>
          <p:cNvSpPr/>
          <p:nvPr/>
        </p:nvSpPr>
        <p:spPr>
          <a:xfrm>
            <a:off x="238126" y="310639"/>
            <a:ext cx="8448674" cy="3666260"/>
          </a:xfrm>
          <a:prstGeom prst="rect">
            <a:avLst/>
          </a:prstGeom>
        </p:spPr>
        <p:txBody>
          <a:bodyPr wrap="square">
            <a:spAutoFit/>
          </a:bodyPr>
          <a:lstStyle/>
          <a:p>
            <a:pPr algn="ctr">
              <a:lnSpc>
                <a:spcPct val="107000"/>
              </a:lnSpc>
              <a:spcAft>
                <a:spcPts val="600"/>
              </a:spcAft>
            </a:pPr>
            <a:r>
              <a:rPr lang="en-GB" sz="27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Research Misconduct</a:t>
            </a:r>
          </a:p>
          <a:p>
            <a:pPr algn="ctr">
              <a:lnSpc>
                <a:spcPct val="107000"/>
              </a:lnSpc>
              <a:spcAft>
                <a:spcPts val="600"/>
              </a:spcAft>
            </a:pPr>
            <a:r>
              <a:rPr lang="en-GB" sz="2700" b="1" dirty="0">
                <a:latin typeface="Calibri" panose="020F0502020204030204" pitchFamily="34" charset="0"/>
                <a:ea typeface="Calibri" panose="020F0502020204030204" pitchFamily="34" charset="0"/>
                <a:cs typeface="Times New Roman" panose="02020603050405020304" pitchFamily="18" charset="0"/>
              </a:rPr>
              <a:t>represents Failures </a:t>
            </a:r>
            <a:r>
              <a:rPr lang="en-GB" sz="2700" b="1">
                <a:latin typeface="Calibri" panose="020F0502020204030204" pitchFamily="34" charset="0"/>
                <a:ea typeface="Calibri" panose="020F0502020204030204" pitchFamily="34" charset="0"/>
                <a:cs typeface="Times New Roman" panose="02020603050405020304" pitchFamily="18" charset="0"/>
              </a:rPr>
              <a:t>at several </a:t>
            </a:r>
            <a:r>
              <a:rPr lang="en-GB" sz="2700" b="1" dirty="0">
                <a:latin typeface="Calibri" panose="020F0502020204030204" pitchFamily="34" charset="0"/>
                <a:ea typeface="Calibri" panose="020F0502020204030204" pitchFamily="34" charset="0"/>
                <a:cs typeface="Times New Roman" panose="02020603050405020304" pitchFamily="18" charset="0"/>
              </a:rPr>
              <a:t>levels</a:t>
            </a:r>
          </a:p>
          <a:p>
            <a:pPr marL="457200" indent="-457200" algn="ctr">
              <a:lnSpc>
                <a:spcPct val="107000"/>
              </a:lnSpc>
              <a:spcAft>
                <a:spcPts val="600"/>
              </a:spcAft>
              <a:buFont typeface="Arial" panose="020B0604020202020204" pitchFamily="34" charset="0"/>
              <a:buChar char="•"/>
            </a:pPr>
            <a:r>
              <a:rPr lang="en-GB" sz="2700" b="1" dirty="0">
                <a:latin typeface="Calibri" panose="020F0502020204030204" pitchFamily="34" charset="0"/>
                <a:ea typeface="Calibri" panose="020F0502020204030204" pitchFamily="34" charset="0"/>
                <a:cs typeface="Times New Roman" panose="02020603050405020304" pitchFamily="18" charset="0"/>
              </a:rPr>
              <a:t>the Individual</a:t>
            </a:r>
          </a:p>
          <a:p>
            <a:pPr marL="457200" indent="-457200" algn="ctr">
              <a:lnSpc>
                <a:spcPct val="107000"/>
              </a:lnSpc>
              <a:spcAft>
                <a:spcPts val="600"/>
              </a:spcAft>
              <a:buFont typeface="Arial" panose="020B0604020202020204" pitchFamily="34" charset="0"/>
              <a:buChar char="•"/>
            </a:pPr>
            <a:r>
              <a:rPr lang="en-GB" sz="2700" b="1" dirty="0">
                <a:latin typeface="Calibri" panose="020F0502020204030204" pitchFamily="34" charset="0"/>
                <a:ea typeface="Calibri" panose="020F0502020204030204" pitchFamily="34" charset="0"/>
                <a:cs typeface="Times New Roman" panose="02020603050405020304" pitchFamily="18" charset="0"/>
              </a:rPr>
              <a:t>the PI and Group/Laboratory</a:t>
            </a:r>
          </a:p>
          <a:p>
            <a:pPr marL="457200" indent="-457200" algn="ctr">
              <a:lnSpc>
                <a:spcPct val="107000"/>
              </a:lnSpc>
              <a:spcAft>
                <a:spcPts val="600"/>
              </a:spcAft>
              <a:buFont typeface="Arial" panose="020B0604020202020204" pitchFamily="34" charset="0"/>
              <a:buChar char="•"/>
            </a:pPr>
            <a:r>
              <a:rPr lang="en-GB" sz="2700" b="1" dirty="0">
                <a:latin typeface="Calibri" panose="020F0502020204030204" pitchFamily="34" charset="0"/>
                <a:ea typeface="Calibri" panose="020F0502020204030204" pitchFamily="34" charset="0"/>
                <a:cs typeface="Times New Roman" panose="02020603050405020304" pitchFamily="18" charset="0"/>
              </a:rPr>
              <a:t>the Institution</a:t>
            </a:r>
          </a:p>
          <a:p>
            <a:pPr marL="457200" indent="-457200" algn="ctr">
              <a:lnSpc>
                <a:spcPct val="107000"/>
              </a:lnSpc>
              <a:spcAft>
                <a:spcPts val="600"/>
              </a:spcAft>
              <a:buFont typeface="Arial" panose="020B0604020202020204" pitchFamily="34" charset="0"/>
              <a:buChar char="•"/>
            </a:pPr>
            <a:r>
              <a:rPr lang="en-GB" sz="2700" b="1" dirty="0">
                <a:latin typeface="Calibri" panose="020F0502020204030204" pitchFamily="34" charset="0"/>
                <a:ea typeface="Calibri" panose="020F0502020204030204" pitchFamily="34" charset="0"/>
                <a:cs typeface="Times New Roman" panose="02020603050405020304" pitchFamily="18" charset="0"/>
              </a:rPr>
              <a:t>the Funder</a:t>
            </a:r>
          </a:p>
          <a:p>
            <a:pPr marL="457200" indent="-457200" algn="ctr">
              <a:lnSpc>
                <a:spcPct val="107000"/>
              </a:lnSpc>
              <a:spcAft>
                <a:spcPts val="600"/>
              </a:spcAft>
              <a:buFont typeface="Arial" panose="020B0604020202020204" pitchFamily="34" charset="0"/>
              <a:buChar char="•"/>
            </a:pPr>
            <a:r>
              <a:rPr lang="en-GB" sz="2700" b="1" dirty="0">
                <a:latin typeface="Calibri" panose="020F0502020204030204" pitchFamily="34" charset="0"/>
                <a:ea typeface="Calibri" panose="020F0502020204030204" pitchFamily="34" charset="0"/>
                <a:cs typeface="Times New Roman" panose="02020603050405020304" pitchFamily="18" charset="0"/>
              </a:rPr>
              <a:t>the Government</a:t>
            </a:r>
          </a:p>
        </p:txBody>
      </p:sp>
    </p:spTree>
    <p:extLst>
      <p:ext uri="{BB962C8B-B14F-4D97-AF65-F5344CB8AC3E}">
        <p14:creationId xmlns:p14="http://schemas.microsoft.com/office/powerpoint/2010/main" val="1698376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latin typeface="+mn-lt"/>
              </a:rPr>
              <a:t>Clear lines of action needed</a:t>
            </a:r>
          </a:p>
        </p:txBody>
      </p:sp>
      <p:sp>
        <p:nvSpPr>
          <p:cNvPr id="3" name="Content Placeholder 2"/>
          <p:cNvSpPr>
            <a:spLocks noGrp="1"/>
          </p:cNvSpPr>
          <p:nvPr>
            <p:ph idx="1"/>
          </p:nvPr>
        </p:nvSpPr>
        <p:spPr>
          <a:xfrm>
            <a:off x="142875" y="1733084"/>
            <a:ext cx="8229600" cy="2907092"/>
          </a:xfrm>
        </p:spPr>
        <p:txBody>
          <a:bodyPr/>
          <a:lstStyle/>
          <a:p>
            <a:r>
              <a:rPr lang="en-GB" dirty="0"/>
              <a:t>Mentor the Mentors</a:t>
            </a:r>
          </a:p>
          <a:p>
            <a:r>
              <a:rPr lang="en-GB" dirty="0"/>
              <a:t>Train the Trainers</a:t>
            </a:r>
          </a:p>
          <a:p>
            <a:r>
              <a:rPr lang="en-GB" dirty="0"/>
              <a:t>Mandatory Training of Researchers in Good Practice and Strong Ethics</a:t>
            </a:r>
          </a:p>
        </p:txBody>
      </p:sp>
      <p:pic>
        <p:nvPicPr>
          <p:cNvPr id="4" name="Picture 2" descr="https://www.newswire.com/blog/wp-content/uploads/2014/12/How-to-Write-a-Press-Release-Summary-and-Why-It-Mat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9456">
            <a:off x="6256260" y="1111194"/>
            <a:ext cx="2601990" cy="173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50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latin typeface="+mn-lt"/>
              </a:rPr>
              <a:t>Data Reproducibility is the Key </a:t>
            </a:r>
          </a:p>
        </p:txBody>
      </p:sp>
      <p:sp>
        <p:nvSpPr>
          <p:cNvPr id="3" name="Content Placeholder 2"/>
          <p:cNvSpPr>
            <a:spLocks noGrp="1"/>
          </p:cNvSpPr>
          <p:nvPr>
            <p:ph idx="1"/>
          </p:nvPr>
        </p:nvSpPr>
        <p:spPr>
          <a:xfrm>
            <a:off x="85725" y="1627668"/>
            <a:ext cx="8229600" cy="2907092"/>
          </a:xfrm>
        </p:spPr>
        <p:txBody>
          <a:bodyPr>
            <a:normAutofit/>
          </a:bodyPr>
          <a:lstStyle/>
          <a:p>
            <a:r>
              <a:rPr lang="en-GB" dirty="0"/>
              <a:t>Planning research including Data Management Planning - DMP</a:t>
            </a:r>
          </a:p>
          <a:p>
            <a:r>
              <a:rPr lang="en-GB" dirty="0"/>
              <a:t>Open access </a:t>
            </a:r>
          </a:p>
          <a:p>
            <a:r>
              <a:rPr lang="en-GB" dirty="0"/>
              <a:t>Transparency and accountability</a:t>
            </a:r>
          </a:p>
        </p:txBody>
      </p:sp>
      <p:pic>
        <p:nvPicPr>
          <p:cNvPr id="4" name="Picture 2" descr="https://www.newswire.com/blog/wp-content/uploads/2014/12/How-to-Write-a-Press-Release-Summary-and-Why-It-Mat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9456">
            <a:off x="6718427" y="1197713"/>
            <a:ext cx="2299008" cy="153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94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024"/>
            <a:ext cx="8915400" cy="857250"/>
          </a:xfrm>
        </p:spPr>
        <p:txBody>
          <a:bodyPr>
            <a:normAutofit fontScale="90000"/>
          </a:bodyPr>
          <a:lstStyle/>
          <a:p>
            <a:pPr algn="ctr"/>
            <a:r>
              <a:rPr lang="en-GB" sz="3600" b="1" dirty="0">
                <a:solidFill>
                  <a:srgbClr val="FF0000"/>
                </a:solidFill>
                <a:latin typeface="+mn-lt"/>
              </a:rPr>
              <a:t>Need to give credit for Good Research Practice</a:t>
            </a:r>
          </a:p>
        </p:txBody>
      </p:sp>
      <p:sp>
        <p:nvSpPr>
          <p:cNvPr id="3" name="Content Placeholder 2"/>
          <p:cNvSpPr>
            <a:spLocks noGrp="1"/>
          </p:cNvSpPr>
          <p:nvPr>
            <p:ph idx="1"/>
          </p:nvPr>
        </p:nvSpPr>
        <p:spPr>
          <a:xfrm>
            <a:off x="236764" y="1013274"/>
            <a:ext cx="8229600" cy="2907092"/>
          </a:xfrm>
        </p:spPr>
        <p:txBody>
          <a:bodyPr>
            <a:normAutofit fontScale="70000" lnSpcReduction="20000"/>
          </a:bodyPr>
          <a:lstStyle/>
          <a:p>
            <a:r>
              <a:rPr lang="en-GB" dirty="0">
                <a:latin typeface="+mn-lt"/>
              </a:rPr>
              <a:t>Conduct multiple experiments </a:t>
            </a:r>
          </a:p>
          <a:p>
            <a:r>
              <a:rPr lang="en-GB" dirty="0">
                <a:latin typeface="+mn-lt"/>
              </a:rPr>
              <a:t>Ensure data is saved in multiple databases with ample security and date stamped and is searchable and accessible. Citing such sources gives credit to the researcher</a:t>
            </a:r>
          </a:p>
          <a:p>
            <a:r>
              <a:rPr lang="en-GB" dirty="0">
                <a:latin typeface="+mn-lt"/>
              </a:rPr>
              <a:t>One-off data gathering  (e.g. social surveys and clinical trials) has to be meticulous</a:t>
            </a:r>
          </a:p>
          <a:p>
            <a:r>
              <a:rPr lang="en-GB" dirty="0">
                <a:latin typeface="+mn-lt"/>
              </a:rPr>
              <a:t>Outliers and negative results have to be reported</a:t>
            </a:r>
          </a:p>
          <a:p>
            <a:r>
              <a:rPr lang="en-GB" dirty="0">
                <a:latin typeface="+mn-lt"/>
              </a:rPr>
              <a:t>Journals should publish/report repeat and replicability studies and negative outcomes</a:t>
            </a:r>
          </a:p>
        </p:txBody>
      </p:sp>
      <p:pic>
        <p:nvPicPr>
          <p:cNvPr id="4" name="Picture 2" descr="https://www.newswire.com/blog/wp-content/uploads/2014/12/How-to-Write-a-Press-Release-Summary-and-Why-It-Mat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4618">
            <a:off x="7036895" y="3616578"/>
            <a:ext cx="1322284" cy="88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02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0"/>
            <a:ext cx="8915400" cy="857250"/>
          </a:xfrm>
        </p:spPr>
        <p:txBody>
          <a:bodyPr>
            <a:noAutofit/>
          </a:bodyPr>
          <a:lstStyle/>
          <a:p>
            <a:pPr algn="ctr"/>
            <a:r>
              <a:rPr lang="en-GB" sz="2800" b="1" dirty="0">
                <a:solidFill>
                  <a:srgbClr val="FF0000"/>
                </a:solidFill>
                <a:latin typeface="+mn-lt"/>
              </a:rPr>
              <a:t>Need for International Collaboration in Research Integrity: the World Conferences on Research Integrity</a:t>
            </a:r>
          </a:p>
        </p:txBody>
      </p:sp>
      <p:sp>
        <p:nvSpPr>
          <p:cNvPr id="3" name="Content Placeholder 2"/>
          <p:cNvSpPr>
            <a:spLocks noGrp="1"/>
          </p:cNvSpPr>
          <p:nvPr>
            <p:ph idx="1"/>
          </p:nvPr>
        </p:nvSpPr>
        <p:spPr>
          <a:xfrm>
            <a:off x="352424" y="1701489"/>
            <a:ext cx="8229600" cy="2907092"/>
          </a:xfrm>
        </p:spPr>
        <p:txBody>
          <a:bodyPr>
            <a:normAutofit/>
          </a:bodyPr>
          <a:lstStyle/>
          <a:p>
            <a:r>
              <a:rPr lang="en-GB" sz="1600" dirty="0">
                <a:latin typeface="+mn-lt"/>
              </a:rPr>
              <a:t>Second Conference (2010)                         Singapore Statement on principles and responsibilities in Research Integrity</a:t>
            </a:r>
          </a:p>
          <a:p>
            <a:endParaRPr lang="en-GB" sz="1600" dirty="0">
              <a:latin typeface="+mn-lt"/>
            </a:endParaRPr>
          </a:p>
          <a:p>
            <a:r>
              <a:rPr lang="en-GB" sz="1600" dirty="0">
                <a:latin typeface="+mn-lt"/>
              </a:rPr>
              <a:t>Third Conference (2013)                            Montréal Statement on Integrity in Research Collaborations</a:t>
            </a:r>
          </a:p>
          <a:p>
            <a:endParaRPr lang="en-GB" sz="1600" dirty="0">
              <a:latin typeface="+mn-lt"/>
            </a:endParaRPr>
          </a:p>
          <a:p>
            <a:r>
              <a:rPr lang="en-GB" sz="1600" dirty="0">
                <a:latin typeface="+mn-lt"/>
              </a:rPr>
              <a:t>Fifth Conference   (2017)                            Amsterdam Agenda to assess efforts to improve research integrity &amp; the use of empirical information  developing RI policies  </a:t>
            </a:r>
          </a:p>
          <a:p>
            <a:endParaRPr lang="en-GB" sz="1600" dirty="0">
              <a:latin typeface="+mn-lt"/>
            </a:endParaRPr>
          </a:p>
          <a:p>
            <a:r>
              <a:rPr lang="en-GB" sz="1600" dirty="0">
                <a:latin typeface="+mn-lt"/>
              </a:rPr>
              <a:t>Sixth Conference (2019)                               Hong Kong Declaration?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733235"/>
            <a:ext cx="580630" cy="285144"/>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2603197"/>
            <a:ext cx="580630" cy="285144"/>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3330587"/>
            <a:ext cx="580630" cy="28514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4205974"/>
            <a:ext cx="580630" cy="28514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776" y="1804729"/>
            <a:ext cx="716686" cy="47874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339" y="2888341"/>
            <a:ext cx="615435" cy="33207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175" y="3615424"/>
            <a:ext cx="623888" cy="499110"/>
          </a:xfrm>
          <a:prstGeom prst="rect">
            <a:avLst/>
          </a:prstGeom>
        </p:spPr>
      </p:pic>
      <p:pic>
        <p:nvPicPr>
          <p:cNvPr id="1028" name="Picture 4" descr="http://www.wcri2019.org/images/2018/WCRI_Logo_3.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4174" y="819297"/>
            <a:ext cx="2695575" cy="606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7999" y="4114534"/>
            <a:ext cx="695325" cy="695325"/>
          </a:xfrm>
          <a:prstGeom prst="rect">
            <a:avLst/>
          </a:prstGeom>
        </p:spPr>
      </p:pic>
    </p:spTree>
    <p:extLst>
      <p:ext uri="{BB962C8B-B14F-4D97-AF65-F5344CB8AC3E}">
        <p14:creationId xmlns:p14="http://schemas.microsoft.com/office/powerpoint/2010/main" val="677576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448" r="19269"/>
          <a:stretch/>
        </p:blipFill>
        <p:spPr>
          <a:xfrm>
            <a:off x="0" y="-1"/>
            <a:ext cx="9144000" cy="4867275"/>
          </a:xfrm>
          <a:prstGeom prst="rect">
            <a:avLst/>
          </a:prstGeom>
        </p:spPr>
      </p:pic>
      <p:sp>
        <p:nvSpPr>
          <p:cNvPr id="5" name="Afgeronde rechthoek 8"/>
          <p:cNvSpPr/>
          <p:nvPr/>
        </p:nvSpPr>
        <p:spPr>
          <a:xfrm>
            <a:off x="4822292" y="1429114"/>
            <a:ext cx="3138855" cy="465995"/>
          </a:xfrm>
          <a:prstGeom prst="roundRect">
            <a:avLst/>
          </a:prstGeom>
          <a:solidFill>
            <a:srgbClr val="083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dirty="0"/>
              <a:t>www.wcri2019.org</a:t>
            </a:r>
          </a:p>
        </p:txBody>
      </p:sp>
      <p:sp>
        <p:nvSpPr>
          <p:cNvPr id="4" name="Rectangle 3"/>
          <p:cNvSpPr/>
          <p:nvPr/>
        </p:nvSpPr>
        <p:spPr>
          <a:xfrm>
            <a:off x="1026894" y="2104218"/>
            <a:ext cx="7090211" cy="658835"/>
          </a:xfrm>
          <a:prstGeom prst="rect">
            <a:avLst/>
          </a:prstGeom>
        </p:spPr>
        <p:txBody>
          <a:bodyPr wrap="none">
            <a:spAutoFit/>
          </a:bodyPr>
          <a:lstStyle/>
          <a:p>
            <a:pPr>
              <a:lnSpc>
                <a:spcPct val="107000"/>
              </a:lnSpc>
              <a:spcAft>
                <a:spcPts val="800"/>
              </a:spcAft>
            </a:pP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Deadlines for abstracts (October 15)</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39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0"/>
            <a:ext cx="8915400" cy="857250"/>
          </a:xfrm>
        </p:spPr>
        <p:txBody>
          <a:bodyPr>
            <a:noAutofit/>
          </a:bodyPr>
          <a:lstStyle/>
          <a:p>
            <a:pPr algn="ctr"/>
            <a:r>
              <a:rPr lang="en-GB" sz="2800" b="1" dirty="0">
                <a:solidFill>
                  <a:srgbClr val="FF0000"/>
                </a:solidFill>
                <a:latin typeface="+mn-lt"/>
              </a:rPr>
              <a:t>Need for International Collaboration in Research Integrity: Regional Networks in Research Integrity</a:t>
            </a:r>
          </a:p>
        </p:txBody>
      </p:sp>
      <p:pic>
        <p:nvPicPr>
          <p:cNvPr id="2050" name="Picture 2" descr="EN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1377950"/>
            <a:ext cx="9144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86050" y="1377950"/>
            <a:ext cx="5391150" cy="685059"/>
          </a:xfrm>
          <a:prstGeom prst="rect">
            <a:avLst/>
          </a:prstGeom>
        </p:spPr>
        <p:txBody>
          <a:bodyPr wrap="square">
            <a:spAutoFit/>
          </a:bodyPr>
          <a:lstStyle/>
          <a:p>
            <a:pPr>
              <a:lnSpc>
                <a:spcPct val="107000"/>
              </a:lnSpc>
              <a:spcAft>
                <a:spcPts val="800"/>
              </a:spcAft>
            </a:pPr>
            <a:r>
              <a:rPr lang="en-GB" b="1" dirty="0">
                <a:solidFill>
                  <a:srgbClr val="757575"/>
                </a:solidFill>
                <a:latin typeface="Open Sans"/>
                <a:ea typeface="Calibri" panose="020F0502020204030204" pitchFamily="34" charset="0"/>
                <a:cs typeface="Helvetica" panose="020B0604020202020204" pitchFamily="34" charset="0"/>
              </a:rPr>
              <a:t>ENRIO - European Network of Research Integrity Offices</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425" y="2184400"/>
            <a:ext cx="783077" cy="834385"/>
          </a:xfrm>
          <a:prstGeom prst="rect">
            <a:avLst/>
          </a:prstGeom>
        </p:spPr>
      </p:pic>
      <p:sp>
        <p:nvSpPr>
          <p:cNvPr id="16" name="Rectangle 15"/>
          <p:cNvSpPr/>
          <p:nvPr/>
        </p:nvSpPr>
        <p:spPr>
          <a:xfrm>
            <a:off x="2767796" y="2377402"/>
            <a:ext cx="5292859" cy="388696"/>
          </a:xfrm>
          <a:prstGeom prst="rect">
            <a:avLst/>
          </a:prstGeom>
        </p:spPr>
        <p:txBody>
          <a:bodyPr wrap="none">
            <a:spAutoFit/>
          </a:bodyPr>
          <a:lstStyle/>
          <a:p>
            <a:pPr>
              <a:lnSpc>
                <a:spcPct val="107000"/>
              </a:lnSpc>
              <a:spcAft>
                <a:spcPts val="800"/>
              </a:spcAft>
            </a:pPr>
            <a:r>
              <a:rPr lang="en-GB" b="1" dirty="0">
                <a:solidFill>
                  <a:srgbClr val="757575"/>
                </a:solidFill>
                <a:latin typeface="Open Sans"/>
                <a:ea typeface="Calibri" panose="020F0502020204030204" pitchFamily="34" charset="0"/>
                <a:cs typeface="Helvetica" panose="020B0604020202020204" pitchFamily="34" charset="0"/>
              </a:rPr>
              <a:t>APRI - Asia-Pacific Research Integrity Network</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566" y="3390900"/>
            <a:ext cx="977259" cy="977259"/>
          </a:xfrm>
          <a:prstGeom prst="rect">
            <a:avLst/>
          </a:prstGeom>
        </p:spPr>
      </p:pic>
      <p:sp>
        <p:nvSpPr>
          <p:cNvPr id="18" name="Rectangle 17"/>
          <p:cNvSpPr/>
          <p:nvPr/>
        </p:nvSpPr>
        <p:spPr>
          <a:xfrm>
            <a:off x="2819028" y="3496510"/>
            <a:ext cx="4792722" cy="373757"/>
          </a:xfrm>
          <a:prstGeom prst="rect">
            <a:avLst/>
          </a:prstGeom>
        </p:spPr>
        <p:txBody>
          <a:bodyPr wrap="none">
            <a:spAutoFit/>
          </a:bodyPr>
          <a:lstStyle/>
          <a:p>
            <a:pPr>
              <a:lnSpc>
                <a:spcPct val="107000"/>
              </a:lnSpc>
              <a:spcAft>
                <a:spcPts val="800"/>
              </a:spcAft>
            </a:pPr>
            <a:r>
              <a:rPr lang="en-GB" b="1" dirty="0">
                <a:solidFill>
                  <a:srgbClr val="757575"/>
                </a:solidFill>
                <a:latin typeface="Open Sans"/>
                <a:ea typeface="Calibri" panose="020F0502020204030204" pitchFamily="34" charset="0"/>
                <a:cs typeface="Helvetica" panose="020B0604020202020204" pitchFamily="34" charset="0"/>
              </a:rPr>
              <a:t>ARIN - African Research Integrity Network</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2201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C86334-6AFC-411E-96F1-143AB636FE07}"/>
              </a:ext>
            </a:extLst>
          </p:cNvPr>
          <p:cNvSpPr/>
          <p:nvPr/>
        </p:nvSpPr>
        <p:spPr>
          <a:xfrm>
            <a:off x="982980" y="1021080"/>
            <a:ext cx="6858000" cy="3323987"/>
          </a:xfrm>
          <a:prstGeom prst="rect">
            <a:avLst/>
          </a:prstGeom>
        </p:spPr>
        <p:txBody>
          <a:bodyPr wrap="square">
            <a:spAutoFit/>
          </a:bodyPr>
          <a:lstStyle/>
          <a:p>
            <a:pPr marL="342900" indent="-342900" algn="ctr">
              <a:buFont typeface="Arial" panose="020B0604020202020204" pitchFamily="34" charset="0"/>
              <a:buChar char="•"/>
            </a:pPr>
            <a:r>
              <a:rPr lang="en-GB" sz="2100" dirty="0"/>
              <a:t>Big increase worldwide in the number of researchers and volume of research funding</a:t>
            </a:r>
          </a:p>
          <a:p>
            <a:pPr marL="342900" indent="-342900" algn="ctr">
              <a:buFont typeface="Arial" panose="020B0604020202020204" pitchFamily="34" charset="0"/>
              <a:buChar char="•"/>
            </a:pPr>
            <a:r>
              <a:rPr lang="en-GB" sz="2100" dirty="0"/>
              <a:t>Increasing trend of international, multi-authored publications</a:t>
            </a:r>
          </a:p>
          <a:p>
            <a:pPr marL="342900" indent="-342900" algn="ctr">
              <a:buFont typeface="Arial" panose="020B0604020202020204" pitchFamily="34" charset="0"/>
              <a:buChar char="•"/>
            </a:pPr>
            <a:r>
              <a:rPr lang="en-GB" sz="2100" dirty="0"/>
              <a:t>Changing technologies</a:t>
            </a:r>
          </a:p>
          <a:p>
            <a:pPr marL="342900" indent="-342900" algn="ctr">
              <a:buFont typeface="Arial" panose="020B0604020202020204" pitchFamily="34" charset="0"/>
              <a:buChar char="•"/>
            </a:pPr>
            <a:r>
              <a:rPr lang="en-GB" sz="2100" dirty="0"/>
              <a:t>Open Access</a:t>
            </a:r>
          </a:p>
          <a:p>
            <a:pPr marL="342900" indent="-342900" algn="ctr">
              <a:buFont typeface="Arial" panose="020B0604020202020204" pitchFamily="34" charset="0"/>
              <a:buChar char="•"/>
            </a:pPr>
            <a:r>
              <a:rPr lang="en-GB" sz="2100" dirty="0">
                <a:ea typeface="Avenir Next" charset="0"/>
                <a:cs typeface="Avenir Next" charset="0"/>
              </a:rPr>
              <a:t>Imagery manipulation – technological advances lead to stricter rules from journals</a:t>
            </a:r>
          </a:p>
          <a:p>
            <a:pPr marL="342900" indent="-342900" algn="ctr">
              <a:buFont typeface="Arial" panose="020B0604020202020204" pitchFamily="34" charset="0"/>
              <a:buChar char="•"/>
            </a:pPr>
            <a:r>
              <a:rPr lang="en-GB" sz="2100" dirty="0">
                <a:ea typeface="Avenir Next" charset="0"/>
                <a:cs typeface="Avenir Next" charset="0"/>
              </a:rPr>
              <a:t>Predatory Journals distorting publication</a:t>
            </a:r>
          </a:p>
          <a:p>
            <a:pPr marL="342900" indent="-342900" algn="ctr">
              <a:buFont typeface="Arial" panose="020B0604020202020204" pitchFamily="34" charset="0"/>
              <a:buChar char="•"/>
            </a:pPr>
            <a:r>
              <a:rPr lang="en-GB" sz="2100" dirty="0">
                <a:ea typeface="Avenir Next" charset="0"/>
                <a:cs typeface="Avenir Next" charset="0"/>
              </a:rPr>
              <a:t>Rise of ‘contract’ PhDs – extra vigilance required</a:t>
            </a:r>
          </a:p>
        </p:txBody>
      </p:sp>
      <p:sp>
        <p:nvSpPr>
          <p:cNvPr id="4" name="Rectangle 3">
            <a:extLst>
              <a:ext uri="{FF2B5EF4-FFF2-40B4-BE49-F238E27FC236}">
                <a16:creationId xmlns:a16="http://schemas.microsoft.com/office/drawing/2014/main" xmlns="" id="{80A48479-14B7-45B5-BF7E-9332BED08C8F}"/>
              </a:ext>
            </a:extLst>
          </p:cNvPr>
          <p:cNvSpPr/>
          <p:nvPr/>
        </p:nvSpPr>
        <p:spPr>
          <a:xfrm>
            <a:off x="-5886" y="198121"/>
            <a:ext cx="9149886" cy="646331"/>
          </a:xfrm>
          <a:prstGeom prst="rect">
            <a:avLst/>
          </a:prstGeom>
        </p:spPr>
        <p:txBody>
          <a:bodyPr wrap="square">
            <a:spAutoFit/>
          </a:bodyPr>
          <a:lstStyle/>
          <a:p>
            <a:pPr algn="ctr"/>
            <a:r>
              <a:rPr lang="en-GB" sz="1350" dirty="0">
                <a:solidFill>
                  <a:srgbClr val="C00000"/>
                </a:solidFill>
              </a:rPr>
              <a:t> </a:t>
            </a:r>
            <a:r>
              <a:rPr lang="en-GB" sz="3600" b="1" dirty="0">
                <a:solidFill>
                  <a:srgbClr val="FF0000"/>
                </a:solidFill>
              </a:rPr>
              <a:t>Major New Challenges in Research Integrity</a:t>
            </a:r>
            <a:endParaRPr lang="en-GB" sz="3600" dirty="0"/>
          </a:p>
        </p:txBody>
      </p:sp>
      <p:pic>
        <p:nvPicPr>
          <p:cNvPr id="5" name="Picture 4" descr="mage result for caution">
            <a:extLst>
              <a:ext uri="{FF2B5EF4-FFF2-40B4-BE49-F238E27FC236}">
                <a16:creationId xmlns:a16="http://schemas.microsoft.com/office/drawing/2014/main" xmlns="" id="{42399B75-5B9B-43EB-920E-2D43A72C2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13"/>
          <a:stretch/>
        </p:blipFill>
        <p:spPr bwMode="auto">
          <a:xfrm rot="20239287">
            <a:off x="101735" y="2193553"/>
            <a:ext cx="1690635" cy="89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98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latin typeface="+mn-lt"/>
              </a:rPr>
              <a:t>References</a:t>
            </a:r>
          </a:p>
        </p:txBody>
      </p:sp>
      <p:sp>
        <p:nvSpPr>
          <p:cNvPr id="3" name="Content Placeholder 2"/>
          <p:cNvSpPr>
            <a:spLocks noGrp="1"/>
          </p:cNvSpPr>
          <p:nvPr>
            <p:ph idx="1"/>
          </p:nvPr>
        </p:nvSpPr>
        <p:spPr/>
        <p:txBody>
          <a:bodyPr>
            <a:normAutofit fontScale="47500" lnSpcReduction="20000"/>
          </a:bodyPr>
          <a:lstStyle/>
          <a:p>
            <a:r>
              <a:rPr lang="en-GB" dirty="0"/>
              <a:t>Singapore Statement on Research Integrity, 2010  </a:t>
            </a:r>
          </a:p>
          <a:p>
            <a:pPr marL="0" indent="0">
              <a:buNone/>
            </a:pPr>
            <a:r>
              <a:rPr lang="en-GB" u="sng" dirty="0">
                <a:hlinkClick r:id="rId2"/>
              </a:rPr>
              <a:t>https://wcrif.org/guidance/singapore-statement</a:t>
            </a:r>
            <a:endParaRPr lang="en-GB" u="sng" dirty="0"/>
          </a:p>
          <a:p>
            <a:endParaRPr lang="en-GB" dirty="0"/>
          </a:p>
          <a:p>
            <a:r>
              <a:rPr lang="en-GB" dirty="0"/>
              <a:t>Montréal Statement on Research Integrity in Cross-Boundary Research Collaborations</a:t>
            </a:r>
          </a:p>
          <a:p>
            <a:pPr marL="0" indent="0">
              <a:buNone/>
            </a:pPr>
            <a:r>
              <a:rPr lang="en-GB" u="sng" dirty="0">
                <a:hlinkClick r:id="rId3"/>
              </a:rPr>
              <a:t>https://wcrif.org/guidance/montreal-statement</a:t>
            </a:r>
            <a:endParaRPr lang="en-GB" dirty="0"/>
          </a:p>
          <a:p>
            <a:pPr marL="0" indent="0">
              <a:buNone/>
            </a:pPr>
            <a:r>
              <a:rPr lang="en-GB" dirty="0"/>
              <a:t> </a:t>
            </a:r>
          </a:p>
          <a:p>
            <a:r>
              <a:rPr lang="en-GB" dirty="0"/>
              <a:t>Amsterdam Agenda</a:t>
            </a:r>
          </a:p>
          <a:p>
            <a:pPr marL="0" indent="0">
              <a:buNone/>
            </a:pPr>
            <a:r>
              <a:rPr lang="en-GB" u="sng" dirty="0">
                <a:hlinkClick r:id="rId4"/>
              </a:rPr>
              <a:t>https://wcrif.org/documents/42-amsterdam-agenda/file</a:t>
            </a:r>
            <a:endParaRPr lang="en-GB" dirty="0"/>
          </a:p>
          <a:p>
            <a:pPr marL="0" indent="0">
              <a:buNone/>
            </a:pPr>
            <a:r>
              <a:rPr lang="en-GB" dirty="0"/>
              <a:t> </a:t>
            </a:r>
          </a:p>
          <a:p>
            <a:r>
              <a:rPr lang="en-GB" dirty="0"/>
              <a:t>Global Research Council: Statement of Principles for Research Integrity</a:t>
            </a:r>
          </a:p>
          <a:p>
            <a:pPr marL="0" indent="0">
              <a:buNone/>
            </a:pPr>
            <a:r>
              <a:rPr lang="en-GB" u="sng" dirty="0">
                <a:hlinkClick r:id="rId5"/>
              </a:rPr>
              <a:t>https://www.globalresearchcouncil.org/fileadmin/documents/GRC_Publications/grc_statement_principles_research_integrity_FINAL.pdf</a:t>
            </a:r>
            <a:endParaRPr lang="en-GB" dirty="0"/>
          </a:p>
          <a:p>
            <a:endParaRPr lang="en-GB" dirty="0"/>
          </a:p>
        </p:txBody>
      </p:sp>
    </p:spTree>
    <p:extLst>
      <p:ext uri="{BB962C8B-B14F-4D97-AF65-F5344CB8AC3E}">
        <p14:creationId xmlns:p14="http://schemas.microsoft.com/office/powerpoint/2010/main" val="1130139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8670" y="878567"/>
            <a:ext cx="38069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a:cs typeface="Arial"/>
                <a:sym typeface="Arial"/>
              </a:rPr>
              <a:t>Thank You !</a:t>
            </a:r>
          </a:p>
        </p:txBody>
      </p:sp>
      <p:sp>
        <p:nvSpPr>
          <p:cNvPr id="4" name="Rectangle 3"/>
          <p:cNvSpPr/>
          <p:nvPr/>
        </p:nvSpPr>
        <p:spPr>
          <a:xfrm>
            <a:off x="3770293" y="2619721"/>
            <a:ext cx="5078432" cy="1938992"/>
          </a:xfrm>
          <a:prstGeom prst="rect">
            <a:avLst/>
          </a:prstGeom>
        </p:spPr>
        <p:txBody>
          <a:bodyPr wrap="square">
            <a:spAutoFit/>
          </a:bodyPr>
          <a:lstStyle/>
          <a:p>
            <a:r>
              <a:rPr lang="zh-CN" altLang="en-US" sz="4000" b="1" dirty="0">
                <a:solidFill>
                  <a:srgbClr val="FF0000"/>
                </a:solidFill>
                <a:ea typeface="SimSun" panose="02010600030101010101" pitchFamily="2" charset="-122"/>
              </a:rPr>
              <a:t>谢谢</a:t>
            </a:r>
            <a:r>
              <a:rPr lang="en-SG" altLang="zh-CN" sz="4000" b="1" dirty="0">
                <a:solidFill>
                  <a:srgbClr val="FF0000"/>
                </a:solidFill>
                <a:ea typeface="SimSun" panose="02010600030101010101" pitchFamily="2" charset="-122"/>
              </a:rPr>
              <a:t>!</a:t>
            </a:r>
            <a:br>
              <a:rPr lang="en-SG" altLang="zh-CN" sz="4000" b="1" dirty="0">
                <a:solidFill>
                  <a:srgbClr val="FF0000"/>
                </a:solidFill>
                <a:ea typeface="SimSun" panose="02010600030101010101" pitchFamily="2" charset="-122"/>
              </a:rPr>
            </a:br>
            <a:r>
              <a:rPr lang="en-US" sz="4000" b="1" dirty="0">
                <a:solidFill>
                  <a:srgbClr val="FF0000"/>
                </a:solidFill>
              </a:rPr>
              <a:t/>
            </a:r>
            <a:br>
              <a:rPr lang="en-US" sz="4000" b="1" dirty="0">
                <a:solidFill>
                  <a:srgbClr val="FF0000"/>
                </a:solidFill>
              </a:rPr>
            </a:br>
            <a:r>
              <a:rPr lang="en-SG" altLang="zh-CN" sz="4000" b="1" dirty="0" err="1">
                <a:solidFill>
                  <a:srgbClr val="FF0000"/>
                </a:solidFill>
                <a:ea typeface="SimSun" panose="02010600030101010101" pitchFamily="2" charset="-122"/>
              </a:rPr>
              <a:t>Diolch</a:t>
            </a:r>
            <a:r>
              <a:rPr lang="en-SG" altLang="zh-CN" sz="4000" b="1" dirty="0">
                <a:solidFill>
                  <a:srgbClr val="FF0000"/>
                </a:solidFill>
                <a:ea typeface="SimSun" panose="02010600030101010101" pitchFamily="2" charset="-122"/>
              </a:rPr>
              <a:t>!</a:t>
            </a:r>
            <a:r>
              <a:rPr lang="en-SG" altLang="zh-CN" sz="4000" b="1" dirty="0">
                <a:ea typeface="SimSun" panose="02010600030101010101" pitchFamily="2" charset="-122"/>
              </a:rPr>
              <a:t> </a:t>
            </a:r>
            <a:endParaRPr lang="en-GB" sz="4000" dirty="0"/>
          </a:p>
        </p:txBody>
      </p:sp>
      <p:sp>
        <p:nvSpPr>
          <p:cNvPr id="17"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en-US" sz="1000" b="0" i="0" u="none" strike="noStrike" cap="none" normalizeH="0" baseline="0">
                <a:ln>
                  <a:noFill/>
                </a:ln>
                <a:solidFill>
                  <a:schemeClr val="tx1"/>
                </a:solidFill>
                <a:effectLst/>
                <a:latin typeface="Arial Unicode MS" panose="020B0604020202020204" pitchFamily="34" charset="-128"/>
              </a:rPr>
              <a:t>mulțumesc</a:t>
            </a:r>
            <a:endParaRPr kumimoji="0" lang="ro-RO"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9"/>
          <p:cNvSpPr/>
          <p:nvPr/>
        </p:nvSpPr>
        <p:spPr>
          <a:xfrm>
            <a:off x="6989655" y="4823342"/>
            <a:ext cx="1152495" cy="369332"/>
          </a:xfrm>
          <a:prstGeom prst="rect">
            <a:avLst/>
          </a:prstGeom>
        </p:spPr>
        <p:txBody>
          <a:bodyPr wrap="none">
            <a:spAutoFit/>
          </a:bodyPr>
          <a:lstStyle/>
          <a:p>
            <a:r>
              <a:rPr lang="hr-HR" dirty="0">
                <a:solidFill>
                  <a:srgbClr val="000000"/>
                </a:solidFill>
              </a:rPr>
              <a:t>Hvala vam</a:t>
            </a:r>
            <a:endParaRPr lang="en-GB" dirty="0"/>
          </a:p>
        </p:txBody>
      </p:sp>
    </p:spTree>
    <p:extLst>
      <p:ext uri="{BB962C8B-B14F-4D97-AF65-F5344CB8AC3E}">
        <p14:creationId xmlns:p14="http://schemas.microsoft.com/office/powerpoint/2010/main" val="428287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24"/>
            <a:ext cx="6669502" cy="3178434"/>
          </a:xfrm>
          <a:prstGeom prst="rect">
            <a:avLst/>
          </a:prstGeom>
        </p:spPr>
      </p:pic>
      <p:sp>
        <p:nvSpPr>
          <p:cNvPr id="3" name="Rectangle 2"/>
          <p:cNvSpPr/>
          <p:nvPr/>
        </p:nvSpPr>
        <p:spPr>
          <a:xfrm>
            <a:off x="3456586" y="23500"/>
            <a:ext cx="2953739" cy="685124"/>
          </a:xfrm>
          <a:prstGeom prst="rect">
            <a:avLst/>
          </a:prstGeom>
        </p:spPr>
        <p:txBody>
          <a:bodyPr wrap="square">
            <a:spAutoFit/>
          </a:bodyPr>
          <a:lstStyle/>
          <a:p>
            <a:pPr>
              <a:lnSpc>
                <a:spcPct val="107000"/>
              </a:lnSpc>
              <a:spcAft>
                <a:spcPts val="800"/>
              </a:spcAft>
            </a:pPr>
            <a:r>
              <a:rPr lang="en-GB"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“Tide of Lies”</a:t>
            </a:r>
            <a:endParaRPr lang="en-GB"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0" y="4044730"/>
            <a:ext cx="6467475" cy="1054904"/>
          </a:xfrm>
          <a:prstGeom prst="rect">
            <a:avLst/>
          </a:prstGeom>
        </p:spPr>
        <p:txBody>
          <a:bodyPr wrap="square">
            <a:spAutoFit/>
          </a:bodyPr>
          <a:lstStyle/>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Kai </a:t>
            </a:r>
            <a:r>
              <a:rPr lang="en-GB" sz="1400" dirty="0" err="1">
                <a:latin typeface="Calibri" panose="020F0502020204030204" pitchFamily="34" charset="0"/>
                <a:ea typeface="Calibri" panose="020F0502020204030204" pitchFamily="34" charset="0"/>
                <a:cs typeface="Times New Roman" panose="02020603050405020304" pitchFamily="18" charset="0"/>
              </a:rPr>
              <a:t>Kupferschmidt</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Illustration by Sara </a:t>
            </a:r>
            <a:r>
              <a:rPr lang="en-GB" sz="1400" dirty="0" err="1">
                <a:latin typeface="Calibri" panose="020F0502020204030204" pitchFamily="34" charset="0"/>
                <a:ea typeface="Calibri" panose="020F0502020204030204" pitchFamily="34" charset="0"/>
                <a:cs typeface="Times New Roman" panose="02020603050405020304" pitchFamily="18" charset="0"/>
              </a:rPr>
              <a:t>Gironi</a:t>
            </a:r>
            <a:r>
              <a:rPr lang="en-GB" sz="1400" dirty="0">
                <a:latin typeface="Calibri" panose="020F0502020204030204" pitchFamily="34" charset="0"/>
                <a:ea typeface="Calibri" panose="020F0502020204030204" pitchFamily="34" charset="0"/>
                <a:cs typeface="Times New Roman" panose="02020603050405020304" pitchFamily="18" charset="0"/>
              </a:rPr>
              <a:t> </a:t>
            </a:r>
            <a:r>
              <a:rPr lang="en-GB" sz="1400" dirty="0" err="1">
                <a:latin typeface="Calibri" panose="020F0502020204030204" pitchFamily="34" charset="0"/>
                <a:ea typeface="Calibri" panose="020F0502020204030204" pitchFamily="34" charset="0"/>
                <a:cs typeface="Times New Roman" panose="02020603050405020304" pitchFamily="18" charset="0"/>
              </a:rPr>
              <a:t>Carnevale</a:t>
            </a:r>
            <a:r>
              <a:rPr lang="en-GB" sz="1400" dirty="0">
                <a:latin typeface="Calibri" panose="020F0502020204030204" pitchFamily="34" charset="0"/>
                <a:ea typeface="Calibri" panose="020F0502020204030204" pitchFamily="34" charset="0"/>
                <a:cs typeface="Times New Roman" panose="02020603050405020304" pitchFamily="18" charset="0"/>
              </a:rPr>
              <a:t>   </a:t>
            </a:r>
            <a:r>
              <a:rPr lang="en-GB" sz="1400" i="1" dirty="0">
                <a:latin typeface="Calibri" panose="020F0502020204030204" pitchFamily="34" charset="0"/>
                <a:ea typeface="Calibri" panose="020F0502020204030204" pitchFamily="34" charset="0"/>
                <a:cs typeface="Times New Roman" panose="02020603050405020304" pitchFamily="18" charset="0"/>
              </a:rPr>
              <a:t>Science </a:t>
            </a:r>
            <a:r>
              <a:rPr lang="en-GB" sz="1400" dirty="0">
                <a:latin typeface="Calibri" panose="020F0502020204030204" pitchFamily="34" charset="0"/>
                <a:ea typeface="Calibri" panose="020F0502020204030204" pitchFamily="34" charset="0"/>
                <a:cs typeface="Times New Roman" panose="02020603050405020304" pitchFamily="18" charset="0"/>
              </a:rPr>
              <a:t>Vol. 361, pp  637/641 (17 August 2018)</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244" y="1571624"/>
            <a:ext cx="2480755" cy="3297369"/>
          </a:xfrm>
          <a:prstGeom prst="rect">
            <a:avLst/>
          </a:prstGeom>
        </p:spPr>
      </p:pic>
    </p:spTree>
    <p:extLst>
      <p:ext uri="{BB962C8B-B14F-4D97-AF65-F5344CB8AC3E}">
        <p14:creationId xmlns:p14="http://schemas.microsoft.com/office/powerpoint/2010/main" val="195197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a:xfrm>
            <a:off x="1143000" y="326494"/>
            <a:ext cx="6858000" cy="428625"/>
          </a:xfrm>
          <a:prstGeom prst="rect">
            <a:avLst/>
          </a:prstGeom>
        </p:spPr>
        <p:txBody>
          <a:bodyPr/>
          <a:lstStyle>
            <a:lvl1pPr algn="l" defTabSz="457200" rtl="0" eaLnBrk="1" latinLnBrk="0" hangingPunct="1">
              <a:spcBef>
                <a:spcPct val="0"/>
              </a:spcBef>
              <a:buNone/>
              <a:defRPr sz="4400" kern="1200">
                <a:solidFill>
                  <a:schemeClr val="tx1"/>
                </a:solidFill>
                <a:latin typeface="Arial"/>
                <a:ea typeface="+mj-ea"/>
                <a:cs typeface="+mj-cs"/>
              </a:defRPr>
            </a:lvl1pPr>
          </a:lstStyle>
          <a:p>
            <a:pPr algn="ctr"/>
            <a:r>
              <a:rPr lang="en-SG" sz="2100" dirty="0">
                <a:solidFill>
                  <a:srgbClr val="C00000"/>
                </a:solidFill>
              </a:rPr>
              <a:t>Research Misconduct - Frequency and Impact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132" y="866074"/>
            <a:ext cx="4521737" cy="378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5"/>
          <p:cNvSpPr>
            <a:spLocks noChangeArrowheads="1"/>
          </p:cNvSpPr>
          <p:nvPr/>
        </p:nvSpPr>
        <p:spPr bwMode="auto">
          <a:xfrm>
            <a:off x="1324307" y="4448310"/>
            <a:ext cx="1729287" cy="199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625" tIns="25313" rIns="50625" bIns="25313">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 pos="43434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Calibri" charset="0"/>
                <a:ea typeface="Microsoft YaHei" charset="0"/>
              </a:defRPr>
            </a:lvl9pPr>
          </a:lstStyle>
          <a:p>
            <a:pPr>
              <a:lnSpc>
                <a:spcPct val="107000"/>
              </a:lnSpc>
              <a:spcAft>
                <a:spcPts val="450"/>
              </a:spcAft>
            </a:pPr>
            <a:r>
              <a:rPr lang="en-US" altLang="en-US" sz="900" dirty="0"/>
              <a:t>By permission of Paul Taylor, RMIT</a:t>
            </a:r>
          </a:p>
        </p:txBody>
      </p:sp>
    </p:spTree>
    <p:custDataLst>
      <p:tags r:id="rId1"/>
    </p:custDataLst>
    <p:extLst>
      <p:ext uri="{BB962C8B-B14F-4D97-AF65-F5344CB8AC3E}">
        <p14:creationId xmlns:p14="http://schemas.microsoft.com/office/powerpoint/2010/main" val="195247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529" y="1378608"/>
            <a:ext cx="2456016" cy="19648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661" y="0"/>
            <a:ext cx="4685687" cy="4685687"/>
          </a:xfrm>
          <a:prstGeom prst="rect">
            <a:avLst/>
          </a:prstGeom>
        </p:spPr>
      </p:pic>
      <p:sp>
        <p:nvSpPr>
          <p:cNvPr id="7" name="Rectangle 6"/>
          <p:cNvSpPr/>
          <p:nvPr/>
        </p:nvSpPr>
        <p:spPr>
          <a:xfrm>
            <a:off x="0" y="19099"/>
            <a:ext cx="3972693" cy="1475404"/>
          </a:xfrm>
          <a:prstGeom prst="rect">
            <a:avLst/>
          </a:prstGeom>
        </p:spPr>
        <p:txBody>
          <a:bodyPr wrap="square">
            <a:spAutoFit/>
          </a:bodyPr>
          <a:lstStyle/>
          <a:p>
            <a:pPr>
              <a:lnSpc>
                <a:spcPct val="107000"/>
              </a:lnSpc>
              <a:spcAft>
                <a:spcPts val="800"/>
              </a:spcAft>
            </a:pPr>
            <a:r>
              <a:rPr lang="en-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Different disciplines have different ways of working and disseminating results</a:t>
            </a:r>
            <a:endParaRPr lang="en-GB"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41900" y="3227526"/>
            <a:ext cx="3846642" cy="1475404"/>
          </a:xfrm>
          <a:prstGeom prst="rect">
            <a:avLst/>
          </a:prstGeom>
        </p:spPr>
        <p:txBody>
          <a:bodyPr wrap="square">
            <a:spAutoFit/>
          </a:bodyPr>
          <a:lstStyle/>
          <a:p>
            <a:pPr>
              <a:lnSpc>
                <a:spcPct val="107000"/>
              </a:lnSpc>
              <a:spcAft>
                <a:spcPts val="800"/>
              </a:spcAft>
            </a:pPr>
            <a:r>
              <a:rPr lang="en-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Research integrity investigations have to take this into account</a:t>
            </a:r>
            <a:endParaRPr lang="en-GB"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193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164" y="5097453"/>
            <a:ext cx="6858000" cy="437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AutoShape 4"/>
          <p:cNvSpPr>
            <a:spLocks noChangeArrowheads="1"/>
          </p:cNvSpPr>
          <p:nvPr/>
        </p:nvSpPr>
        <p:spPr bwMode="auto">
          <a:xfrm>
            <a:off x="3042889" y="1297992"/>
            <a:ext cx="2926123" cy="2247125"/>
          </a:xfrm>
          <a:prstGeom prst="pentagon">
            <a:avLst/>
          </a:prstGeom>
          <a:gradFill rotWithShape="0">
            <a:gsLst>
              <a:gs pos="0">
                <a:srgbClr val="3574AC"/>
              </a:gs>
              <a:gs pos="100000">
                <a:srgbClr val="A9D18E"/>
              </a:gs>
            </a:gsLst>
            <a:path path="shape">
              <a:fillToRect l="50000" t="50000" r="50000" b="50000"/>
            </a:path>
          </a:gradFill>
          <a:ln w="25560">
            <a:solidFill>
              <a:srgbClr val="000000"/>
            </a:solidFill>
            <a:round/>
            <a:headEnd/>
            <a:tailEnd/>
          </a:ln>
          <a:effectLst/>
          <a:scene3d>
            <a:camera prst="orthographicFront"/>
            <a:lightRig rig="threePt" dir="t"/>
          </a:scene3d>
          <a:sp3d>
            <a:bevelT w="120650" h="107950"/>
            <a:bevelB w="31750"/>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tIns="0" bIns="432000" anchor="ctr"/>
          <a:lstStyle/>
          <a:p>
            <a:pPr algn="ctr" eaLnBrk="1">
              <a:lnSpc>
                <a:spcPct val="93000"/>
              </a:lnSpc>
              <a:buClr>
                <a:srgbClr val="000000"/>
              </a:buClr>
              <a:buSzPct val="100000"/>
              <a:buFont typeface="Times New Roman" charset="0"/>
              <a:buNone/>
            </a:pPr>
            <a:r>
              <a:rPr lang="en-SG" altLang="en-US" sz="2400" dirty="0">
                <a:solidFill>
                  <a:schemeClr val="bg1"/>
                </a:solidFill>
                <a:effectLst>
                  <a:outerShdw blurRad="38100" dist="38100" dir="2700000" algn="tl">
                    <a:srgbClr val="000000">
                      <a:alpha val="43137"/>
                    </a:srgbClr>
                  </a:outerShdw>
                </a:effectLst>
              </a:rPr>
              <a:t>Research </a:t>
            </a:r>
          </a:p>
          <a:p>
            <a:pPr algn="ctr" eaLnBrk="1">
              <a:lnSpc>
                <a:spcPct val="93000"/>
              </a:lnSpc>
              <a:buClr>
                <a:srgbClr val="000000"/>
              </a:buClr>
              <a:buSzPct val="100000"/>
              <a:buFont typeface="Times New Roman" charset="0"/>
              <a:buNone/>
            </a:pPr>
            <a:r>
              <a:rPr lang="en-SG" altLang="en-US" sz="2400" dirty="0">
                <a:solidFill>
                  <a:schemeClr val="bg1"/>
                </a:solidFill>
                <a:effectLst>
                  <a:outerShdw blurRad="38100" dist="38100" dir="2700000" algn="tl">
                    <a:srgbClr val="000000">
                      <a:alpha val="43137"/>
                    </a:srgbClr>
                  </a:outerShdw>
                </a:effectLst>
              </a:rPr>
              <a:t>Misconduct</a:t>
            </a:r>
          </a:p>
        </p:txBody>
      </p:sp>
      <p:sp>
        <p:nvSpPr>
          <p:cNvPr id="16" name="Rectangle 5"/>
          <p:cNvSpPr>
            <a:spLocks noChangeArrowheads="1"/>
          </p:cNvSpPr>
          <p:nvPr/>
        </p:nvSpPr>
        <p:spPr bwMode="auto">
          <a:xfrm rot="19629095">
            <a:off x="3074019" y="1384292"/>
            <a:ext cx="1531519" cy="5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9pPr>
          </a:lstStyle>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Inadequate</a:t>
            </a:r>
          </a:p>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 Training</a:t>
            </a:r>
          </a:p>
        </p:txBody>
      </p:sp>
      <p:sp>
        <p:nvSpPr>
          <p:cNvPr id="17" name="Rectangle 6"/>
          <p:cNvSpPr>
            <a:spLocks noChangeArrowheads="1"/>
          </p:cNvSpPr>
          <p:nvPr/>
        </p:nvSpPr>
        <p:spPr bwMode="auto">
          <a:xfrm rot="2022183">
            <a:off x="4493308" y="1491364"/>
            <a:ext cx="1557308" cy="5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Lst>
              <a:defRPr sz="2000">
                <a:solidFill>
                  <a:srgbClr val="000000"/>
                </a:solidFill>
                <a:latin typeface="Calibri" charset="0"/>
                <a:ea typeface="Microsoft YaHei" charset="0"/>
              </a:defRPr>
            </a:lvl9pPr>
          </a:lstStyle>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Poor </a:t>
            </a:r>
          </a:p>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Mentorship</a:t>
            </a:r>
          </a:p>
        </p:txBody>
      </p:sp>
      <p:sp>
        <p:nvSpPr>
          <p:cNvPr id="18" name="Rectangle 7"/>
          <p:cNvSpPr>
            <a:spLocks noChangeArrowheads="1"/>
          </p:cNvSpPr>
          <p:nvPr/>
        </p:nvSpPr>
        <p:spPr bwMode="auto">
          <a:xfrm rot="4202514">
            <a:off x="2561147" y="2525061"/>
            <a:ext cx="1521704" cy="5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Lst>
              <a:defRPr sz="2000">
                <a:solidFill>
                  <a:srgbClr val="000000"/>
                </a:solidFill>
                <a:latin typeface="Calibri" charset="0"/>
                <a:ea typeface="Microsoft YaHei" charset="0"/>
              </a:defRPr>
            </a:lvl9pPr>
          </a:lstStyle>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Individual </a:t>
            </a:r>
          </a:p>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Circumstances</a:t>
            </a:r>
          </a:p>
        </p:txBody>
      </p:sp>
      <p:sp>
        <p:nvSpPr>
          <p:cNvPr id="19" name="Rectangle 8"/>
          <p:cNvSpPr>
            <a:spLocks noChangeArrowheads="1"/>
          </p:cNvSpPr>
          <p:nvPr/>
        </p:nvSpPr>
        <p:spPr bwMode="auto">
          <a:xfrm rot="17366238">
            <a:off x="4854739" y="2671896"/>
            <a:ext cx="1546656" cy="5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Lst>
              <a:defRPr sz="2000">
                <a:solidFill>
                  <a:srgbClr val="000000"/>
                </a:solidFill>
                <a:latin typeface="Calibri" charset="0"/>
                <a:ea typeface="Microsoft YaHei" charset="0"/>
              </a:defRPr>
            </a:lvl9pPr>
          </a:lstStyle>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Individual</a:t>
            </a:r>
          </a:p>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 Psychology</a:t>
            </a:r>
          </a:p>
        </p:txBody>
      </p:sp>
      <p:sp>
        <p:nvSpPr>
          <p:cNvPr id="20" name="Rectangle 9"/>
          <p:cNvSpPr>
            <a:spLocks noChangeArrowheads="1"/>
          </p:cNvSpPr>
          <p:nvPr/>
        </p:nvSpPr>
        <p:spPr bwMode="auto">
          <a:xfrm>
            <a:off x="3793840" y="3280205"/>
            <a:ext cx="1665904" cy="5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9pPr>
          </a:lstStyle>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Competitive </a:t>
            </a:r>
          </a:p>
          <a:p>
            <a:pPr algn="ctr">
              <a:lnSpc>
                <a:spcPts val="1875"/>
              </a:lnSpc>
              <a:spcAft>
                <a:spcPts val="0"/>
              </a:spcAft>
            </a:pPr>
            <a:r>
              <a:rPr lang="en-US" altLang="en-US" sz="1500" dirty="0">
                <a:solidFill>
                  <a:srgbClr val="C00000"/>
                </a:solidFill>
                <a:effectLst>
                  <a:outerShdw blurRad="38100" dist="38100" dir="2700000" algn="tl">
                    <a:srgbClr val="000000">
                      <a:alpha val="43137"/>
                    </a:srgbClr>
                  </a:outerShdw>
                </a:effectLst>
                <a:latin typeface="Arial" charset="0"/>
              </a:rPr>
              <a:t>Pressures</a:t>
            </a:r>
          </a:p>
        </p:txBody>
      </p:sp>
      <p:sp>
        <p:nvSpPr>
          <p:cNvPr id="21" name="Rectangle 9"/>
          <p:cNvSpPr>
            <a:spLocks noChangeArrowheads="1"/>
          </p:cNvSpPr>
          <p:nvPr/>
        </p:nvSpPr>
        <p:spPr bwMode="auto">
          <a:xfrm>
            <a:off x="2067623" y="3797719"/>
            <a:ext cx="4574999" cy="630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9pPr>
          </a:lstStyle>
          <a:p>
            <a:pPr algn="ctr">
              <a:lnSpc>
                <a:spcPct val="90000"/>
              </a:lnSpc>
              <a:spcAft>
                <a:spcPts val="479"/>
              </a:spcAft>
            </a:pPr>
            <a:r>
              <a:rPr lang="en-US" altLang="en-US" sz="1800" b="1" dirty="0">
                <a:latin typeface="+mn-lt"/>
              </a:rPr>
              <a:t>‘Winning-isn’t-Everything’</a:t>
            </a:r>
          </a:p>
          <a:p>
            <a:pPr algn="ctr">
              <a:lnSpc>
                <a:spcPct val="90000"/>
              </a:lnSpc>
              <a:spcAft>
                <a:spcPts val="479"/>
              </a:spcAft>
            </a:pPr>
            <a:r>
              <a:rPr lang="en-US" altLang="en-US" sz="1800" dirty="0">
                <a:latin typeface="+mn-lt"/>
              </a:rPr>
              <a:t>Publications </a:t>
            </a:r>
            <a:r>
              <a:rPr lang="en-GB" sz="1800" dirty="0">
                <a:latin typeface="+mn-lt"/>
              </a:rPr>
              <a:t>■</a:t>
            </a:r>
            <a:r>
              <a:rPr lang="en-US" altLang="en-US" sz="1800" dirty="0">
                <a:latin typeface="+mn-lt"/>
              </a:rPr>
              <a:t> Funding </a:t>
            </a:r>
            <a:r>
              <a:rPr lang="en-GB" sz="1800" dirty="0">
                <a:latin typeface="+mn-lt"/>
              </a:rPr>
              <a:t>■</a:t>
            </a:r>
            <a:r>
              <a:rPr lang="en-US" altLang="en-US" sz="1800" dirty="0">
                <a:latin typeface="+mn-lt"/>
              </a:rPr>
              <a:t> Positions </a:t>
            </a:r>
            <a:r>
              <a:rPr lang="en-GB" sz="1800" dirty="0"/>
              <a:t>■</a:t>
            </a:r>
            <a:r>
              <a:rPr lang="en-US" altLang="en-US" sz="1800" dirty="0"/>
              <a:t> Prestige</a:t>
            </a:r>
          </a:p>
        </p:txBody>
      </p:sp>
      <p:sp>
        <p:nvSpPr>
          <p:cNvPr id="22" name="Rectangle 9"/>
          <p:cNvSpPr>
            <a:spLocks noChangeArrowheads="1"/>
          </p:cNvSpPr>
          <p:nvPr/>
        </p:nvSpPr>
        <p:spPr bwMode="auto">
          <a:xfrm>
            <a:off x="1572812" y="701120"/>
            <a:ext cx="2221028" cy="94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9pPr>
          </a:lstStyle>
          <a:p>
            <a:pPr>
              <a:lnSpc>
                <a:spcPct val="90000"/>
              </a:lnSpc>
              <a:spcAft>
                <a:spcPts val="479"/>
              </a:spcAft>
            </a:pPr>
            <a:r>
              <a:rPr lang="en-US" sz="1800" b="1" dirty="0">
                <a:latin typeface="+mn-lt"/>
              </a:rPr>
              <a:t>‘Stick-to-the-Basics’</a:t>
            </a:r>
            <a:endParaRPr lang="en-GB" sz="1800" b="1" dirty="0">
              <a:latin typeface="+mn-lt"/>
            </a:endParaRPr>
          </a:p>
          <a:p>
            <a:pPr>
              <a:lnSpc>
                <a:spcPct val="90000"/>
              </a:lnSpc>
              <a:spcAft>
                <a:spcPts val="479"/>
              </a:spcAft>
              <a:tabLst>
                <a:tab pos="266700" algn="l"/>
                <a:tab pos="1085850" algn="l"/>
                <a:tab pos="1628775" algn="l"/>
                <a:tab pos="2171700" algn="l"/>
                <a:tab pos="2714625" algn="l"/>
              </a:tabLst>
            </a:pPr>
            <a:r>
              <a:rPr lang="en-GB" sz="1800" dirty="0">
                <a:latin typeface="+mn-lt"/>
              </a:rPr>
              <a:t>	■  </a:t>
            </a:r>
            <a:r>
              <a:rPr lang="en-US" altLang="en-US" sz="1800" dirty="0">
                <a:latin typeface="+mn-lt"/>
              </a:rPr>
              <a:t>Staff </a:t>
            </a:r>
          </a:p>
          <a:p>
            <a:pPr>
              <a:lnSpc>
                <a:spcPct val="90000"/>
              </a:lnSpc>
              <a:spcAft>
                <a:spcPts val="479"/>
              </a:spcAft>
              <a:tabLst>
                <a:tab pos="266700" algn="l"/>
                <a:tab pos="1085850" algn="l"/>
                <a:tab pos="1628775" algn="l"/>
                <a:tab pos="2171700" algn="l"/>
                <a:tab pos="2714625" algn="l"/>
              </a:tabLst>
            </a:pPr>
            <a:r>
              <a:rPr lang="en-GB" sz="1800" dirty="0">
                <a:latin typeface="+mn-lt"/>
              </a:rPr>
              <a:t>	■</a:t>
            </a:r>
            <a:r>
              <a:rPr lang="en-US" altLang="en-US" sz="1800" dirty="0">
                <a:latin typeface="+mn-lt"/>
              </a:rPr>
              <a:t>  Students</a:t>
            </a:r>
          </a:p>
        </p:txBody>
      </p:sp>
      <p:sp>
        <p:nvSpPr>
          <p:cNvPr id="23" name="Rectangle 9"/>
          <p:cNvSpPr>
            <a:spLocks noChangeArrowheads="1"/>
          </p:cNvSpPr>
          <p:nvPr/>
        </p:nvSpPr>
        <p:spPr bwMode="auto">
          <a:xfrm>
            <a:off x="5373218" y="697346"/>
            <a:ext cx="3094507" cy="94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9pPr>
          </a:lstStyle>
          <a:p>
            <a:pPr>
              <a:lnSpc>
                <a:spcPct val="90000"/>
              </a:lnSpc>
              <a:spcAft>
                <a:spcPts val="479"/>
              </a:spcAft>
            </a:pPr>
            <a:r>
              <a:rPr lang="en-US" sz="1800" b="1" dirty="0">
                <a:latin typeface="+mn-lt"/>
              </a:rPr>
              <a:t>‘Good-Manners-Cost- Nothing’</a:t>
            </a:r>
            <a:endParaRPr lang="en-GB" sz="1800" b="1" dirty="0">
              <a:latin typeface="+mn-lt"/>
            </a:endParaRPr>
          </a:p>
          <a:p>
            <a:pPr>
              <a:lnSpc>
                <a:spcPct val="90000"/>
              </a:lnSpc>
              <a:spcAft>
                <a:spcPts val="479"/>
              </a:spcAft>
              <a:tabLst>
                <a:tab pos="266700" algn="l"/>
                <a:tab pos="1085850" algn="l"/>
                <a:tab pos="1628775" algn="l"/>
                <a:tab pos="2171700" algn="l"/>
                <a:tab pos="2714625" algn="l"/>
              </a:tabLst>
            </a:pPr>
            <a:r>
              <a:rPr lang="en-GB" sz="1800" dirty="0">
                <a:latin typeface="+mn-lt"/>
              </a:rPr>
              <a:t>	■  Provide </a:t>
            </a:r>
            <a:r>
              <a:rPr lang="en-US" altLang="en-US" sz="1800" dirty="0">
                <a:latin typeface="+mn-lt"/>
              </a:rPr>
              <a:t>role models </a:t>
            </a:r>
          </a:p>
          <a:p>
            <a:pPr>
              <a:lnSpc>
                <a:spcPct val="90000"/>
              </a:lnSpc>
              <a:spcAft>
                <a:spcPts val="479"/>
              </a:spcAft>
              <a:tabLst>
                <a:tab pos="266700" algn="l"/>
                <a:tab pos="1085850" algn="l"/>
                <a:tab pos="1628775" algn="l"/>
                <a:tab pos="2171700" algn="l"/>
                <a:tab pos="2714625" algn="l"/>
              </a:tabLst>
            </a:pPr>
            <a:r>
              <a:rPr lang="en-GB" sz="1800" dirty="0">
                <a:latin typeface="+mn-lt"/>
              </a:rPr>
              <a:t>	■</a:t>
            </a:r>
            <a:r>
              <a:rPr lang="en-US" altLang="en-US" sz="1800" dirty="0">
                <a:latin typeface="+mn-lt"/>
              </a:rPr>
              <a:t>  Modesty trumps hubris</a:t>
            </a:r>
          </a:p>
        </p:txBody>
      </p:sp>
      <p:sp>
        <p:nvSpPr>
          <p:cNvPr id="24" name="Rectangle 9"/>
          <p:cNvSpPr>
            <a:spLocks noChangeArrowheads="1"/>
          </p:cNvSpPr>
          <p:nvPr/>
        </p:nvSpPr>
        <p:spPr bwMode="auto">
          <a:xfrm>
            <a:off x="6271630" y="2579024"/>
            <a:ext cx="2624720" cy="94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9pPr>
          </a:lstStyle>
          <a:p>
            <a:pPr>
              <a:lnSpc>
                <a:spcPct val="90000"/>
              </a:lnSpc>
              <a:spcAft>
                <a:spcPts val="479"/>
              </a:spcAft>
            </a:pPr>
            <a:r>
              <a:rPr lang="en-US" sz="1800" b="1" dirty="0">
                <a:latin typeface="+mn-lt"/>
              </a:rPr>
              <a:t>‘The-Mind-Plays-Tricks’</a:t>
            </a:r>
            <a:endParaRPr lang="en-GB" sz="1800" b="1" dirty="0">
              <a:latin typeface="+mn-lt"/>
            </a:endParaRPr>
          </a:p>
          <a:p>
            <a:pPr>
              <a:lnSpc>
                <a:spcPct val="90000"/>
              </a:lnSpc>
              <a:spcAft>
                <a:spcPts val="479"/>
              </a:spcAft>
              <a:tabLst>
                <a:tab pos="266700" algn="l"/>
                <a:tab pos="1085850" algn="l"/>
                <a:tab pos="1628775" algn="l"/>
                <a:tab pos="2171700" algn="l"/>
                <a:tab pos="2714625" algn="l"/>
              </a:tabLst>
            </a:pPr>
            <a:r>
              <a:rPr lang="en-GB" sz="1800" dirty="0">
                <a:latin typeface="+mn-lt"/>
              </a:rPr>
              <a:t>	■  </a:t>
            </a:r>
            <a:r>
              <a:rPr lang="en-US" altLang="en-US" sz="1800" dirty="0">
                <a:latin typeface="+mn-lt"/>
              </a:rPr>
              <a:t>Fear of failure </a:t>
            </a:r>
          </a:p>
          <a:p>
            <a:pPr>
              <a:lnSpc>
                <a:spcPct val="90000"/>
              </a:lnSpc>
              <a:spcAft>
                <a:spcPts val="479"/>
              </a:spcAft>
              <a:tabLst>
                <a:tab pos="266700" algn="l"/>
                <a:tab pos="1085850" algn="l"/>
                <a:tab pos="1628775" algn="l"/>
                <a:tab pos="2171700" algn="l"/>
                <a:tab pos="2714625" algn="l"/>
              </a:tabLst>
            </a:pPr>
            <a:r>
              <a:rPr lang="en-GB" sz="1800" dirty="0">
                <a:latin typeface="+mn-lt"/>
              </a:rPr>
              <a:t>	■</a:t>
            </a:r>
            <a:r>
              <a:rPr lang="en-US" altLang="en-US" sz="1800" dirty="0">
                <a:latin typeface="+mn-lt"/>
              </a:rPr>
              <a:t>  Perfectionism</a:t>
            </a:r>
          </a:p>
        </p:txBody>
      </p:sp>
      <p:sp>
        <p:nvSpPr>
          <p:cNvPr id="25" name="Rectangle 9"/>
          <p:cNvSpPr>
            <a:spLocks noChangeArrowheads="1"/>
          </p:cNvSpPr>
          <p:nvPr/>
        </p:nvSpPr>
        <p:spPr bwMode="auto">
          <a:xfrm>
            <a:off x="266700" y="2421554"/>
            <a:ext cx="2370246" cy="1176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7500" tIns="33750" rIns="67500" bIns="33750">
            <a:spAutoFit/>
          </a:bodyPr>
          <a:lstStyle>
            <a:lvl1pPr>
              <a:lnSpc>
                <a:spcPct val="92000"/>
              </a:lnSpc>
              <a:spcAft>
                <a:spcPts val="1425"/>
              </a:spcAft>
              <a:buClr>
                <a:srgbClr val="000000"/>
              </a:buClr>
              <a:buSzPct val="100000"/>
              <a:buFont typeface="Times New Roman" charset="0"/>
              <a:tabLst>
                <a:tab pos="723900" algn="l"/>
                <a:tab pos="1447800" algn="l"/>
                <a:tab pos="2171700" algn="l"/>
                <a:tab pos="2895600" algn="l"/>
                <a:tab pos="3619500" algn="l"/>
              </a:tabLst>
              <a:defRPr sz="2500">
                <a:solidFill>
                  <a:srgbClr val="000000"/>
                </a:solidFill>
                <a:latin typeface="Calibri" charset="0"/>
                <a:ea typeface="Microsoft YaHei" charset="0"/>
              </a:defRPr>
            </a:lvl1pPr>
            <a:lvl2pPr>
              <a:lnSpc>
                <a:spcPct val="92000"/>
              </a:lnSpc>
              <a:spcAft>
                <a:spcPts val="1138"/>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Calibri" charset="0"/>
                <a:ea typeface="Microsoft YaHei" charset="0"/>
              </a:defRPr>
            </a:lvl2pPr>
            <a:lvl3pPr>
              <a:lnSpc>
                <a:spcPct val="92000"/>
              </a:lnSpc>
              <a:spcAft>
                <a:spcPts val="850"/>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3pPr>
            <a:lvl4pPr>
              <a:lnSpc>
                <a:spcPct val="92000"/>
              </a:lnSpc>
              <a:spcAft>
                <a:spcPts val="575"/>
              </a:spcAft>
              <a:buClr>
                <a:srgbClr val="000000"/>
              </a:buClr>
              <a:buSzPct val="100000"/>
              <a:buFont typeface="Times New Roman" charset="0"/>
              <a:tabLst>
                <a:tab pos="723900" algn="l"/>
                <a:tab pos="1447800" algn="l"/>
                <a:tab pos="2171700" algn="l"/>
                <a:tab pos="2895600" algn="l"/>
                <a:tab pos="3619500" algn="l"/>
              </a:tabLst>
              <a:defRPr sz="1700">
                <a:solidFill>
                  <a:srgbClr val="000000"/>
                </a:solidFill>
                <a:latin typeface="Calibri" charset="0"/>
                <a:ea typeface="Microsoft YaHei" charset="0"/>
              </a:defRPr>
            </a:lvl4pPr>
            <a:lvl5pPr>
              <a:lnSpc>
                <a:spcPct val="92000"/>
              </a:lnSpc>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5pPr>
            <a:lvl6pPr marL="25146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6pPr>
            <a:lvl7pPr marL="29718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7pPr>
            <a:lvl8pPr marL="34290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8pPr>
            <a:lvl9pPr marL="3886200" indent="-228600" defTabSz="457200" eaLnBrk="0" fontAlgn="base" hangingPunct="0">
              <a:lnSpc>
                <a:spcPct val="92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Lst>
              <a:defRPr sz="2000">
                <a:solidFill>
                  <a:srgbClr val="000000"/>
                </a:solidFill>
                <a:latin typeface="Calibri" charset="0"/>
                <a:ea typeface="Microsoft YaHei" charset="0"/>
              </a:defRPr>
            </a:lvl9pPr>
          </a:lstStyle>
          <a:p>
            <a:pPr>
              <a:lnSpc>
                <a:spcPct val="100000"/>
              </a:lnSpc>
              <a:spcAft>
                <a:spcPts val="0"/>
              </a:spcAft>
            </a:pPr>
            <a:r>
              <a:rPr lang="en-US" sz="1800" b="1" dirty="0">
                <a:latin typeface="+mn-lt"/>
              </a:rPr>
              <a:t>‘Life-is-Complicated’</a:t>
            </a:r>
            <a:endParaRPr lang="en-GB" sz="1800" b="1" dirty="0">
              <a:latin typeface="+mn-lt"/>
            </a:endParaRPr>
          </a:p>
          <a:p>
            <a:pPr>
              <a:lnSpc>
                <a:spcPct val="100000"/>
              </a:lnSpc>
              <a:spcAft>
                <a:spcPts val="0"/>
              </a:spcAft>
              <a:tabLst>
                <a:tab pos="266700" algn="l"/>
                <a:tab pos="1085850" algn="l"/>
                <a:tab pos="1628775" algn="l"/>
                <a:tab pos="2171700" algn="l"/>
                <a:tab pos="2714625" algn="l"/>
              </a:tabLst>
            </a:pPr>
            <a:r>
              <a:rPr lang="en-GB" sz="1800" dirty="0">
                <a:latin typeface="+mn-lt"/>
              </a:rPr>
              <a:t>	■  </a:t>
            </a:r>
            <a:r>
              <a:rPr lang="en-US" sz="1800" dirty="0">
                <a:latin typeface="+mn-lt"/>
              </a:rPr>
              <a:t>Family pressure </a:t>
            </a:r>
          </a:p>
          <a:p>
            <a:pPr>
              <a:lnSpc>
                <a:spcPct val="100000"/>
              </a:lnSpc>
              <a:spcAft>
                <a:spcPts val="0"/>
              </a:spcAft>
              <a:tabLst>
                <a:tab pos="266700" algn="l"/>
                <a:tab pos="1085850" algn="l"/>
                <a:tab pos="1628775" algn="l"/>
                <a:tab pos="2171700" algn="l"/>
                <a:tab pos="2714625" algn="l"/>
              </a:tabLst>
            </a:pPr>
            <a:r>
              <a:rPr lang="en-GB" sz="1800" dirty="0">
                <a:latin typeface="+mn-lt"/>
              </a:rPr>
              <a:t>	■</a:t>
            </a:r>
            <a:r>
              <a:rPr lang="en-US" altLang="en-US" sz="1800" dirty="0">
                <a:latin typeface="+mn-lt"/>
              </a:rPr>
              <a:t>  Illness</a:t>
            </a:r>
          </a:p>
          <a:p>
            <a:pPr>
              <a:lnSpc>
                <a:spcPct val="100000"/>
              </a:lnSpc>
              <a:spcAft>
                <a:spcPts val="0"/>
              </a:spcAft>
              <a:tabLst>
                <a:tab pos="266700" algn="l"/>
                <a:tab pos="1085850" algn="l"/>
                <a:tab pos="1628775" algn="l"/>
                <a:tab pos="2171700" algn="l"/>
                <a:tab pos="2714625" algn="l"/>
              </a:tabLst>
            </a:pPr>
            <a:r>
              <a:rPr lang="en-GB" sz="1800" dirty="0">
                <a:latin typeface="+mn-lt"/>
              </a:rPr>
              <a:t>	■</a:t>
            </a:r>
            <a:r>
              <a:rPr lang="en-US" altLang="en-US" sz="1800" dirty="0">
                <a:latin typeface="+mn-lt"/>
              </a:rPr>
              <a:t>  Financial stress </a:t>
            </a:r>
          </a:p>
        </p:txBody>
      </p:sp>
      <p:sp>
        <p:nvSpPr>
          <p:cNvPr id="27" name="TextBox 26"/>
          <p:cNvSpPr txBox="1"/>
          <p:nvPr/>
        </p:nvSpPr>
        <p:spPr>
          <a:xfrm>
            <a:off x="7057530" y="178411"/>
            <a:ext cx="908710" cy="300082"/>
          </a:xfrm>
          <a:prstGeom prst="rect">
            <a:avLst/>
          </a:prstGeom>
          <a:noFill/>
        </p:spPr>
        <p:txBody>
          <a:bodyPr wrap="none" rtlCol="0">
            <a:spAutoFit/>
          </a:bodyPr>
          <a:lstStyle/>
          <a:p>
            <a:r>
              <a:rPr lang="en-US" sz="1350" dirty="0">
                <a:solidFill>
                  <a:schemeClr val="bg1"/>
                </a:solidFill>
              </a:rPr>
              <a:t>Part  VI - 6</a:t>
            </a:r>
            <a:endParaRPr lang="en-GB" sz="1350" dirty="0">
              <a:solidFill>
                <a:schemeClr val="bg1"/>
              </a:solidFill>
            </a:endParaRPr>
          </a:p>
        </p:txBody>
      </p:sp>
      <p:sp>
        <p:nvSpPr>
          <p:cNvPr id="2" name="Rectangle 1"/>
          <p:cNvSpPr/>
          <p:nvPr/>
        </p:nvSpPr>
        <p:spPr>
          <a:xfrm>
            <a:off x="7052189" y="4160128"/>
            <a:ext cx="1765548" cy="289951"/>
          </a:xfrm>
          <a:prstGeom prst="rect">
            <a:avLst/>
          </a:prstGeom>
        </p:spPr>
        <p:txBody>
          <a:bodyPr wrap="none">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Courtesy Tim White, NTU</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21206" y="-79114"/>
            <a:ext cx="7067832" cy="553357"/>
          </a:xfrm>
          <a:prstGeom prst="rect">
            <a:avLst/>
          </a:prstGeom>
        </p:spPr>
        <p:txBody>
          <a:bodyPr wrap="none">
            <a:spAutoFit/>
          </a:bodyPr>
          <a:lstStyle/>
          <a:p>
            <a:pPr>
              <a:lnSpc>
                <a:spcPct val="107000"/>
              </a:lnSpc>
              <a:spcAft>
                <a:spcPts val="800"/>
              </a:spcAft>
            </a:pPr>
            <a:r>
              <a:rPr lang="en-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There are Multiple Pressures on the Individual</a:t>
            </a:r>
            <a:endParaRPr lang="en-GB"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1725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78" y="11760"/>
            <a:ext cx="8229600" cy="857250"/>
          </a:xfrm>
        </p:spPr>
        <p:txBody>
          <a:bodyPr>
            <a:normAutofit/>
          </a:bodyPr>
          <a:lstStyle/>
          <a:p>
            <a:pPr algn="ctr"/>
            <a:r>
              <a:rPr lang="en-SG" b="1" dirty="0">
                <a:solidFill>
                  <a:srgbClr val="FF0000"/>
                </a:solidFill>
                <a:latin typeface="+mn-lt"/>
              </a:rPr>
              <a:t>NTU Singapore: Background</a:t>
            </a:r>
          </a:p>
        </p:txBody>
      </p:sp>
      <p:pic>
        <p:nvPicPr>
          <p:cNvPr id="7" name="Picture 5" descr="D:\NTU_PresidentOffice\Presentations\666_10_Learning Hub_Learning Hub atrium space_CREDIT_Hufton and Crow.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61226" y="1038225"/>
            <a:ext cx="191134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50484" y="1038225"/>
            <a:ext cx="7617165" cy="3857626"/>
          </a:xfrm>
        </p:spPr>
        <p:txBody>
          <a:bodyPr>
            <a:noAutofit/>
          </a:bodyPr>
          <a:lstStyle/>
          <a:p>
            <a:pPr>
              <a:lnSpc>
                <a:spcPct val="110000"/>
              </a:lnSpc>
              <a:spcBef>
                <a:spcPts val="0"/>
              </a:spcBef>
            </a:pPr>
            <a:r>
              <a:rPr lang="en-SG" sz="2000" dirty="0">
                <a:latin typeface="+mn-lt"/>
              </a:rPr>
              <a:t>Founded in 1991</a:t>
            </a:r>
          </a:p>
          <a:p>
            <a:pPr>
              <a:lnSpc>
                <a:spcPct val="110000"/>
              </a:lnSpc>
              <a:spcBef>
                <a:spcPts val="0"/>
              </a:spcBef>
            </a:pPr>
            <a:endParaRPr lang="en-SG" sz="2000" dirty="0">
              <a:latin typeface="+mn-lt"/>
            </a:endParaRPr>
          </a:p>
          <a:p>
            <a:pPr>
              <a:lnSpc>
                <a:spcPct val="110000"/>
              </a:lnSpc>
              <a:spcBef>
                <a:spcPts val="0"/>
              </a:spcBef>
            </a:pPr>
            <a:r>
              <a:rPr lang="en-SG" sz="2000" dirty="0">
                <a:latin typeface="+mn-lt"/>
              </a:rPr>
              <a:t>≈33,500 students, ≈4,500 faculty &amp; researchers</a:t>
            </a:r>
          </a:p>
          <a:p>
            <a:pPr>
              <a:lnSpc>
                <a:spcPct val="110000"/>
              </a:lnSpc>
              <a:spcBef>
                <a:spcPts val="0"/>
              </a:spcBef>
            </a:pPr>
            <a:endParaRPr lang="en-SG" sz="2000" dirty="0">
              <a:latin typeface="+mn-lt"/>
            </a:endParaRPr>
          </a:p>
          <a:p>
            <a:pPr>
              <a:lnSpc>
                <a:spcPct val="110000"/>
              </a:lnSpc>
              <a:spcBef>
                <a:spcPts val="0"/>
              </a:spcBef>
            </a:pPr>
            <a:r>
              <a:rPr lang="en-SG" sz="2000" dirty="0">
                <a:latin typeface="+mn-lt"/>
              </a:rPr>
              <a:t>Originally, an engineering teaching university</a:t>
            </a:r>
          </a:p>
          <a:p>
            <a:pPr marL="0" indent="0">
              <a:lnSpc>
                <a:spcPct val="110000"/>
              </a:lnSpc>
              <a:spcBef>
                <a:spcPts val="0"/>
              </a:spcBef>
              <a:buNone/>
            </a:pPr>
            <a:endParaRPr lang="en-SG" sz="2000" dirty="0">
              <a:latin typeface="+mn-lt"/>
            </a:endParaRPr>
          </a:p>
          <a:p>
            <a:pPr>
              <a:lnSpc>
                <a:spcPct val="110000"/>
              </a:lnSpc>
              <a:spcBef>
                <a:spcPts val="0"/>
              </a:spcBef>
            </a:pPr>
            <a:r>
              <a:rPr lang="en-SG" sz="2000" dirty="0">
                <a:solidFill>
                  <a:srgbClr val="FF0000"/>
                </a:solidFill>
                <a:latin typeface="+mn-lt"/>
              </a:rPr>
              <a:t>Very rapid transformation into a research-intensive university</a:t>
            </a:r>
          </a:p>
          <a:p>
            <a:pPr>
              <a:lnSpc>
                <a:spcPct val="110000"/>
              </a:lnSpc>
              <a:spcBef>
                <a:spcPts val="0"/>
              </a:spcBef>
            </a:pPr>
            <a:endParaRPr lang="en-SG" sz="2000" dirty="0">
              <a:solidFill>
                <a:srgbClr val="FF0000"/>
              </a:solidFill>
              <a:latin typeface="+mn-lt"/>
            </a:endParaRPr>
          </a:p>
          <a:p>
            <a:pPr>
              <a:lnSpc>
                <a:spcPct val="110000"/>
              </a:lnSpc>
              <a:spcBef>
                <a:spcPts val="0"/>
              </a:spcBef>
            </a:pPr>
            <a:r>
              <a:rPr lang="en-SG" sz="2000" dirty="0">
                <a:solidFill>
                  <a:srgbClr val="FF0000"/>
                </a:solidFill>
                <a:latin typeface="+mn-lt"/>
              </a:rPr>
              <a:t>Introduction of many new disciplines, including arts, humanities &amp; social sciences and now a new Medical School</a:t>
            </a:r>
          </a:p>
        </p:txBody>
      </p:sp>
    </p:spTree>
    <p:extLst>
      <p:ext uri="{BB962C8B-B14F-4D97-AF65-F5344CB8AC3E}">
        <p14:creationId xmlns:p14="http://schemas.microsoft.com/office/powerpoint/2010/main" val="3792896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6108</TotalTime>
  <Words>2552</Words>
  <Application>Microsoft Office PowerPoint</Application>
  <PresentationFormat>如螢幕大小 (16:9)</PresentationFormat>
  <Paragraphs>399</Paragraphs>
  <Slides>48</Slides>
  <Notes>1</Notes>
  <HiddenSlides>0</HiddenSlides>
  <MMClips>0</MMClips>
  <ScaleCrop>false</ScaleCrop>
  <HeadingPairs>
    <vt:vector size="8" baseType="variant">
      <vt:variant>
        <vt:lpstr>使用字型</vt:lpstr>
      </vt:variant>
      <vt:variant>
        <vt:i4>13</vt:i4>
      </vt:variant>
      <vt:variant>
        <vt:lpstr>佈景主題</vt:lpstr>
      </vt:variant>
      <vt:variant>
        <vt:i4>1</vt:i4>
      </vt:variant>
      <vt:variant>
        <vt:lpstr>內嵌 OLE 伺服程式</vt:lpstr>
      </vt:variant>
      <vt:variant>
        <vt:i4>1</vt:i4>
      </vt:variant>
      <vt:variant>
        <vt:lpstr>投影片標題</vt:lpstr>
      </vt:variant>
      <vt:variant>
        <vt:i4>48</vt:i4>
      </vt:variant>
    </vt:vector>
  </HeadingPairs>
  <TitlesOfParts>
    <vt:vector size="63" baseType="lpstr">
      <vt:lpstr>Arial Unicode MS</vt:lpstr>
      <vt:lpstr>Avenir Next</vt:lpstr>
      <vt:lpstr>Microsoft YaHei</vt:lpstr>
      <vt:lpstr>ＭＳ Ｐゴシック</vt:lpstr>
      <vt:lpstr>Open Sans</vt:lpstr>
      <vt:lpstr>SimSun</vt:lpstr>
      <vt:lpstr>Arial</vt:lpstr>
      <vt:lpstr>Arial Narrow</vt:lpstr>
      <vt:lpstr>Calibri</vt:lpstr>
      <vt:lpstr>Helvetica</vt:lpstr>
      <vt:lpstr>Times New Roman</vt:lpstr>
      <vt:lpstr>Verdana</vt:lpstr>
      <vt:lpstr>Wingdings</vt:lpstr>
      <vt:lpstr>Office Theme</vt:lpstr>
      <vt:lpstr>Acrobat Document</vt:lpstr>
      <vt:lpstr>Implementing Research Integrity in a Rapidly-rising Asian university</vt:lpstr>
      <vt:lpstr>PowerPoint 簡報</vt:lpstr>
      <vt:lpstr>PowerPoint 簡報</vt:lpstr>
      <vt:lpstr>PowerPoint 簡報</vt:lpstr>
      <vt:lpstr>PowerPoint 簡報</vt:lpstr>
      <vt:lpstr>PowerPoint 簡報</vt:lpstr>
      <vt:lpstr>PowerPoint 簡報</vt:lpstr>
      <vt:lpstr>PowerPoint 簡報</vt:lpstr>
      <vt:lpstr>NTU Singapore: Background</vt:lpstr>
      <vt:lpstr>PowerPoint 簡報</vt:lpstr>
      <vt:lpstr>NTU’s Ranking Trends in THE-QS WUR and QS WUR</vt:lpstr>
      <vt:lpstr>Charting NTU’s Rapid rise</vt:lpstr>
      <vt:lpstr>PowerPoint 簡報</vt:lpstr>
      <vt:lpstr>Putting RI into Operation (1)</vt:lpstr>
      <vt:lpstr>Putting RI into Operation (2)</vt:lpstr>
      <vt:lpstr>PowerPoint 簡報</vt:lpstr>
      <vt:lpstr>Data</vt:lpstr>
      <vt:lpstr>Investigatory Procedures (1)</vt:lpstr>
      <vt:lpstr>Investigatory Procedures (2)</vt:lpstr>
      <vt:lpstr>Other NTU Initiatives</vt:lpstr>
      <vt:lpstr>Case History 1 (a)</vt:lpstr>
      <vt:lpstr>Case History 1 (b)</vt:lpstr>
      <vt:lpstr>Case History 1 (c)</vt:lpstr>
      <vt:lpstr>Case History 1 (d)</vt:lpstr>
      <vt:lpstr>Case History 2 (a)</vt:lpstr>
      <vt:lpstr>Case History 2 (b)</vt:lpstr>
      <vt:lpstr>Case History 2 (c) </vt:lpstr>
      <vt:lpstr>Case History 2 (d)</vt:lpstr>
      <vt:lpstr>Case History 3 (a): plagiarism of imagery</vt:lpstr>
      <vt:lpstr>Case History 3 (b): plagiarism of imagery</vt:lpstr>
      <vt:lpstr>Case History 3 (c)</vt:lpstr>
      <vt:lpstr>Case History 4 (a): hacking to increase citations!</vt:lpstr>
      <vt:lpstr>Case History 4 (b): hacking to increase citations!</vt:lpstr>
      <vt:lpstr>Case History 5 (a): False claims of ethical approval</vt:lpstr>
      <vt:lpstr>Case History 5 (b): False claims of ethical approval</vt:lpstr>
      <vt:lpstr>Case History 5 (c): False claims of ethical approval </vt:lpstr>
      <vt:lpstr>Case History 5 (c): False claims of ethical approval </vt:lpstr>
      <vt:lpstr>Malicious Cases </vt:lpstr>
      <vt:lpstr>Challenges to be faced</vt:lpstr>
      <vt:lpstr>Clear lines of action needed</vt:lpstr>
      <vt:lpstr>Data Reproducibility is the Key </vt:lpstr>
      <vt:lpstr>Need to give credit for Good Research Practice</vt:lpstr>
      <vt:lpstr>Need for International Collaboration in Research Integrity: the World Conferences on Research Integrity</vt:lpstr>
      <vt:lpstr>PowerPoint 簡報</vt:lpstr>
      <vt:lpstr>Need for International Collaboration in Research Integrity: Regional Networks in Research Integrity</vt:lpstr>
      <vt:lpstr>PowerPoint 簡報</vt:lpstr>
      <vt:lpstr>References</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Presenatation Title</dc:title>
  <dc:creator>B Elzer</dc:creator>
  <cp:lastModifiedBy>user</cp:lastModifiedBy>
  <cp:revision>620</cp:revision>
  <cp:lastPrinted>2018-08-23T14:50:18Z</cp:lastPrinted>
  <dcterms:created xsi:type="dcterms:W3CDTF">2017-05-14T01:29:56Z</dcterms:created>
  <dcterms:modified xsi:type="dcterms:W3CDTF">2018-12-03T07:06:33Z</dcterms:modified>
</cp:coreProperties>
</file>